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64" r:id="rId5"/>
    <p:sldId id="267" r:id="rId6"/>
  </p:sldIdLst>
  <p:sldSz cx="9144000" cy="6858000" type="screen4x3"/>
  <p:notesSz cx="7086600" cy="102108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33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3"/>
  </p:normalViewPr>
  <p:slideViewPr>
    <p:cSldViewPr snapToGrid="0">
      <p:cViewPr>
        <p:scale>
          <a:sx n="100" d="100"/>
          <a:sy n="100" d="100"/>
        </p:scale>
        <p:origin x="432" y="-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4425" tIns="47200" rIns="94425" bIns="47200" numCol="1" anchor="t" anchorCtr="0" compatLnSpc="1"/>
          <a:lstStyle>
            <a:lvl1pPr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12291" name="Google Shape;4;n"/>
          <p:cNvSpPr txBox="1">
            <a:spLocks noGrp="1"/>
          </p:cNvSpPr>
          <p:nvPr/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4425" tIns="47200" rIns="94425" bIns="47200"/>
          <a:lstStyle/>
          <a:p>
            <a:pPr algn="r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ja-JP" altLang="en-US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29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92188" y="766763"/>
            <a:ext cx="5103812" cy="3827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9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709613" y="4849813"/>
            <a:ext cx="5667375" cy="459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4425" tIns="47200" rIns="94425" bIns="47200" numCol="1" anchor="t" anchorCtr="0" compatLnSpc="1"/>
          <a:lstStyle/>
          <a:p>
            <a:pPr lvl="0"/>
            <a:endParaRPr lang="ja-JP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/>
          <p:cNvSpPr txBox="1">
            <a:spLocks noGrp="1"/>
          </p:cNvSpPr>
          <p:nvPr/>
        </p:nvSpPr>
        <p:spPr bwMode="auto">
          <a:xfrm>
            <a:off x="0" y="9698038"/>
            <a:ext cx="307022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4425" tIns="47200" rIns="94425" bIns="47200" anchor="b"/>
          <a:lstStyle/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ja-JP" altLang="en-US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295" name="Google Shape;8;n"/>
          <p:cNvSpPr txBox="1">
            <a:spLocks noGrp="1"/>
          </p:cNvSpPr>
          <p:nvPr/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4425" tIns="47200" rIns="94425" bIns="47200" anchor="b"/>
          <a:lstStyle/>
          <a:p>
            <a:pPr algn="r"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fld id="{2435AD5D-F193-40D6-96E2-627210B65E40}" type="slidenum">
              <a:rPr lang="en-US" altLang="ja-JP" sz="120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ja-JP" altLang="en-US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15362" name="Google Shape;86;p1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ja-JP" altLang="en-US" sz="1200">
              <a:latin typeface="Calibri" panose="020F0502020204030204" pitchFamily="34" charset="0"/>
              <a:ea typeface="ＭＳ Ｐゴシック" panose="020B060007020508020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27;p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17410" name="Google Shape;128;p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ja-JP" altLang="en-US" sz="1200">
              <a:latin typeface="Calibri" panose="020F0502020204030204" pitchFamily="34" charset="0"/>
              <a:ea typeface="ＭＳ Ｐゴシック" panose="020B060007020508020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タイトル スライド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2 つのコンテンツ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較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タイトルのみ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タイトル付きのコンテンツ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タイトル付きの図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lvl="0"/>
            <a:endParaRPr noProof="0">
              <a:sym typeface="Calibri" panose="020F0502020204030204"/>
            </a:endParaRPr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タイトルと縦書きテキスト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縦書きタイトルと&#10;縦書きテキスト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白紙">
  <p:cSld name="白紙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3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ctr" anchorCtr="0" compatLnSpc="1"/>
          <a:lstStyle/>
          <a:p>
            <a:pPr lvl="0"/>
            <a:endParaRPr lang="ja-JP" altLang="en-US">
              <a:sym typeface="Arial" panose="020B0604020202020204" pitchFamily="34" charset="0"/>
            </a:endParaRPr>
          </a:p>
        </p:txBody>
      </p:sp>
      <p:sp>
        <p:nvSpPr>
          <p:cNvPr id="1027" name="Google Shape;11;p3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t" anchorCtr="0" compatLnSpc="1"/>
          <a:lstStyle/>
          <a:p>
            <a:pPr lvl="0"/>
            <a:endParaRPr lang="ja-JP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3"/>
          <p:cNvSpPr txBox="1">
            <a:spLocks noGrp="1"/>
          </p:cNvSpPr>
          <p:nvPr/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ja-JP" altLang="en-US" sz="1200">
              <a:solidFill>
                <a:srgbClr val="8888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9" name="Google Shape;13;p3"/>
          <p:cNvSpPr txBox="1">
            <a:spLocks noGrp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ja-JP" altLang="en-US" sz="1200">
              <a:solidFill>
                <a:srgbClr val="8888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30" name="Google Shape;14;p3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fld id="{54D828BE-3573-46B7-83CE-B5F0D6D14D89}" type="slidenum">
              <a:rPr lang="en-US" altLang="ja-JP"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ja-JP" altLang="en-US" sz="1200">
              <a:solidFill>
                <a:srgbClr val="8888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ys-park.jp/" TargetMode="Externa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Google Shape;91;p1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9238" y="712788"/>
            <a:ext cx="485140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Google Shape;97;p1"/>
          <p:cNvSpPr txBox="1">
            <a:spLocks noChangeArrowheads="1"/>
          </p:cNvSpPr>
          <p:nvPr/>
        </p:nvSpPr>
        <p:spPr bwMode="auto">
          <a:xfrm>
            <a:off x="190500" y="55563"/>
            <a:ext cx="2921000" cy="7913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ja-JP" altLang="en-US" dirty="0">
                <a:latin typeface="ＭＳ Ｐゴシック" panose="020B0600070205080204" charset="-128"/>
                <a:sym typeface="ＭＳ Ｐゴシック" panose="020B0600070205080204" charset="-128"/>
              </a:rPr>
              <a:t>茅ヶ崎　柳島スポーツ公園競技場</a:t>
            </a:r>
            <a:endParaRPr lang="ja-JP" altLang="en-US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ja-JP" altLang="en-US" dirty="0">
                <a:latin typeface="ＭＳ Ｐゴシック" panose="020B0600070205080204" charset="-128"/>
                <a:sym typeface="ＭＳ Ｐゴシック" panose="020B0600070205080204" charset="-128"/>
              </a:rPr>
              <a:t>　</a:t>
            </a:r>
            <a:r>
              <a:rPr lang="ja-JP" altLang="en-US" sz="1200" dirty="0">
                <a:latin typeface="ＭＳ Ｐゴシック" panose="020B0600070205080204" charset="-128"/>
                <a:sym typeface="ＭＳ Ｐゴシック" panose="020B0600070205080204" charset="-128"/>
              </a:rPr>
              <a:t>茅ヶ崎市柳島</a:t>
            </a:r>
            <a:r>
              <a:rPr lang="ja-JP" altLang="ja-JP" sz="1200" dirty="0">
                <a:latin typeface="ＭＳ Ｐゴシック" panose="020B0600070205080204" charset="-128"/>
                <a:sym typeface="ＭＳ Ｐゴシック" panose="020B0600070205080204" charset="-128"/>
              </a:rPr>
              <a:t>1300</a:t>
            </a:r>
            <a:r>
              <a:rPr lang="ja-JP" altLang="en-US" sz="1200" dirty="0">
                <a:latin typeface="ＭＳ Ｐゴシック" panose="020B0600070205080204" charset="-128"/>
                <a:sym typeface="ＭＳ Ｐゴシック" panose="020B0600070205080204" charset="-128"/>
              </a:rPr>
              <a:t>番地</a:t>
            </a:r>
            <a:endParaRPr lang="en-US" altLang="ja-JP" sz="12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altLang="ja-JP" sz="1200" dirty="0">
                <a:latin typeface="ＭＳ Ｐゴシック" panose="020B0600070205080204" charset="-128"/>
                <a:sym typeface="ＭＳ Ｐゴシック" panose="020B0600070205080204" charset="-128"/>
                <a:hlinkClick r:id="rId2"/>
              </a:rPr>
              <a:t>https://www.ys-park.jp/</a:t>
            </a:r>
            <a:endParaRPr lang="en-US" altLang="ja-JP" sz="12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ja-JP" altLang="en-US" sz="1200" dirty="0">
              <a:latin typeface="ＭＳ Ｐゴシック" panose="020B0600070205080204" charset="-128"/>
              <a:sym typeface="ＭＳ Ｐゴシック" panose="020B0600070205080204" charset="-128"/>
            </a:endParaRPr>
          </a:p>
        </p:txBody>
      </p:sp>
      <p:sp>
        <p:nvSpPr>
          <p:cNvPr id="14344" name="Google Shape;98;p1"/>
          <p:cNvSpPr>
            <a:spLocks noChangeArrowheads="1"/>
          </p:cNvSpPr>
          <p:nvPr/>
        </p:nvSpPr>
        <p:spPr bwMode="auto">
          <a:xfrm flipH="1">
            <a:off x="5185410" y="795020"/>
            <a:ext cx="3797935" cy="44621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t" anchorCtr="0"/>
          <a:lstStyle/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ja-JP" sz="1000" dirty="0">
                <a:latin typeface="ＭＳ Ｐゴシック" panose="020B0600070205080204" charset="-128"/>
                <a:sym typeface="ＭＳ Ｐゴシック" panose="020B0600070205080204" charset="-128"/>
              </a:rPr>
              <a:t>■</a:t>
            </a: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注意事項</a:t>
            </a: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＜駐車場＞</a:t>
            </a: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　　お配りした駐車票のある車のみ駐車可能です</a:t>
            </a: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。</a:t>
            </a:r>
            <a:endParaRPr lang="ja-JP" altLang="en-US" sz="1000" b="1" dirty="0">
              <a:solidFill>
                <a:srgbClr val="FF0000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・大和</a:t>
            </a: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、麻生の</a:t>
            </a:r>
            <a:r>
              <a:rPr lang="en-US" altLang="ja-JP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3</a:t>
            </a: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年</a:t>
            </a:r>
            <a:r>
              <a:rPr lang="en-US" altLang="ja-JP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4</a:t>
            </a: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年の方は北駐車場アスファルト部分に駐車</a:t>
            </a: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。</a:t>
            </a:r>
            <a:endParaRPr lang="ja-JP" altLang="en-US" sz="1000" b="1" dirty="0">
              <a:solidFill>
                <a:srgbClr val="FF0000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・５年大会出場の方は北駐車場奥の多目的広場（臨時駐車場）に</a:t>
            </a:r>
            <a:br>
              <a:rPr lang="en-US" altLang="ja-JP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</a:b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　駐車してください。（入退出時間厳守）</a:t>
            </a:r>
            <a:endParaRPr lang="en-US" altLang="ja-JP" sz="1000" b="1" dirty="0">
              <a:solidFill>
                <a:srgbClr val="FF0000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・駐車の際は別途、駐車</a:t>
            </a: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表にお名前・連絡先を</a:t>
            </a:r>
            <a:br>
              <a:rPr lang="en-US" altLang="ja-JP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</a:br>
            <a:r>
              <a:rPr lang="ja-JP" altLang="en-US" sz="1000" b="1" dirty="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　記入頂き、ダッシュボードに外から見えるように置いてください。</a:t>
            </a:r>
            <a:endParaRPr lang="ja-JP" altLang="en-US" sz="1000" b="1" dirty="0">
              <a:solidFill>
                <a:srgbClr val="FF0000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endParaRPr lang="en-US" altLang="ja-JP" sz="1000" b="1" dirty="0">
              <a:solidFill>
                <a:srgbClr val="FF0000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ja-JP" sz="1000">
                <a:solidFill>
                  <a:srgbClr val="FF0000"/>
                </a:solidFill>
                <a:latin typeface="ＭＳ Ｐゴシック" panose="020B0600070205080204" charset="-128"/>
                <a:ea typeface="ＭＳ Ｐゴシック" panose="020B0600070205080204" charset="-128"/>
                <a:cs typeface="ＭＳ Ｐゴシック" panose="020B0600070205080204" charset="-128"/>
                <a:sym typeface="ＭＳ Ｐゴシック" panose="020B0600070205080204" charset="-128"/>
              </a:rPr>
              <a:t>※</a:t>
            </a:r>
            <a:r>
              <a:rPr lang="ja-JP" altLang="en-US" sz="1000">
                <a:solidFill>
                  <a:srgbClr val="FF0000"/>
                </a:solidFill>
                <a:latin typeface="ＭＳ Ｐゴシック" panose="020B0600070205080204" charset="-128"/>
                <a:ea typeface="ＭＳ Ｐゴシック" panose="020B0600070205080204" charset="-128"/>
                <a:cs typeface="ＭＳ Ｐゴシック" panose="020B0600070205080204" charset="-128"/>
                <a:sym typeface="ＭＳ Ｐゴシック" panose="020B0600070205080204" charset="-128"/>
              </a:rPr>
              <a:t>駐車票のない車は次ページの「平塚新港駐車場」へお願いします。</a:t>
            </a:r>
            <a:endParaRPr lang="en-US" altLang="ja-JP" sz="1000" b="1" dirty="0">
              <a:solidFill>
                <a:srgbClr val="FF0000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＜競技場内</a:t>
            </a: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＞</a:t>
            </a: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・テントなどを張る場合は、競技場内南側芝生部分に</a:t>
            </a: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お願いします。</a:t>
            </a: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・トラック以外の水色部分はアップシューズでの練習</a:t>
            </a: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可能です。</a:t>
            </a: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・グランドでの観戦は運動靴に準じた</a:t>
            </a: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履物でお願いします。</a:t>
            </a: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・競技場内グランドへの入場の際には、陸上トラック上のマットを</a:t>
            </a:r>
            <a:br>
              <a:rPr lang="en-US" altLang="ja-JP" sz="1000" dirty="0">
                <a:latin typeface="ＭＳ Ｐゴシック" panose="020B0600070205080204" charset="-128"/>
                <a:sym typeface="ＭＳ Ｐゴシック" panose="020B0600070205080204" charset="-128"/>
              </a:rPr>
            </a:b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　通るように徹底願います。</a:t>
            </a: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・ボールがトラックに入った際などはスパイクのまま取りに行っても</a:t>
            </a: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　大丈夫です</a:t>
            </a: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。</a:t>
            </a: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・グランド上での給水は、水のみとなります。</a:t>
            </a: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　（</a:t>
            </a: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人工芝のためスポーツドリンクは禁止）</a:t>
            </a:r>
            <a:endParaRPr lang="ja-JP" altLang="en-US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solidFill>
                  <a:schemeClr val="tx1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・グランド内でのカメラ、ビデオ撮影の際は三脚、一脚の使用禁止</a:t>
            </a:r>
            <a:endParaRPr lang="ja-JP" altLang="en-US" sz="1000" dirty="0">
              <a:solidFill>
                <a:schemeClr val="tx1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solidFill>
                  <a:schemeClr val="tx1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・選手、スタッフ以外の観戦は</a:t>
            </a:r>
            <a:r>
              <a:rPr lang="ja-JP" altLang="en-US" sz="1000" dirty="0">
                <a:solidFill>
                  <a:schemeClr val="tx1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、観客席からお願いします</a:t>
            </a:r>
            <a:r>
              <a:rPr lang="ja-JP" altLang="en-US" sz="1000" dirty="0">
                <a:solidFill>
                  <a:schemeClr val="tx1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。</a:t>
            </a:r>
            <a:endParaRPr lang="ja-JP" altLang="en-US" sz="1000" dirty="0">
              <a:solidFill>
                <a:schemeClr val="tx1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endParaRPr lang="ja-JP" altLang="en-US" sz="1000" dirty="0">
              <a:solidFill>
                <a:schemeClr val="tx1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solidFill>
                  <a:schemeClr val="tx1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＜公園内</a:t>
            </a:r>
            <a:r>
              <a:rPr lang="ja-JP" altLang="en-US" sz="1000" dirty="0">
                <a:solidFill>
                  <a:schemeClr val="tx1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＞</a:t>
            </a:r>
            <a:endParaRPr lang="ja-JP" altLang="en-US" sz="1000" dirty="0">
              <a:solidFill>
                <a:schemeClr val="tx1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latin typeface="ＭＳ Ｐゴシック" panose="020B0600070205080204" charset="-128"/>
                <a:sym typeface="ＭＳ Ｐゴシック" panose="020B0600070205080204" charset="-128"/>
              </a:rPr>
              <a:t>・グラウンド以外でのラグビーボールの使用はお控えください。</a:t>
            </a:r>
            <a:endParaRPr lang="en-US" altLang="ja-JP" sz="1000" dirty="0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dirty="0">
                <a:solidFill>
                  <a:schemeClr val="tx1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・「ふわふわドーム」はスクールのルールで</a:t>
            </a:r>
            <a:r>
              <a:rPr lang="en-US" altLang="ja-JP" sz="1000" dirty="0">
                <a:solidFill>
                  <a:schemeClr val="tx1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3</a:t>
            </a:r>
            <a:r>
              <a:rPr lang="ja-JP" altLang="en-US" sz="1000" dirty="0">
                <a:solidFill>
                  <a:schemeClr val="tx1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年生以上利用</a:t>
            </a:r>
            <a:r>
              <a:rPr lang="ja-JP" altLang="en-US" sz="1000" dirty="0">
                <a:solidFill>
                  <a:schemeClr val="tx1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不可です。</a:t>
            </a:r>
            <a:endParaRPr lang="ja-JP" altLang="en-US" sz="1000" dirty="0">
              <a:solidFill>
                <a:schemeClr val="tx1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endParaRPr lang="ja-JP" altLang="en-US" sz="1000" dirty="0">
              <a:solidFill>
                <a:schemeClr val="tx1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</p:txBody>
      </p:sp>
      <p:sp>
        <p:nvSpPr>
          <p:cNvPr id="14349" name="Google Shape;104;p1"/>
          <p:cNvSpPr>
            <a:spLocks noChangeArrowheads="1"/>
          </p:cNvSpPr>
          <p:nvPr/>
        </p:nvSpPr>
        <p:spPr bwMode="auto">
          <a:xfrm>
            <a:off x="4011613" y="5486400"/>
            <a:ext cx="931862" cy="5127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>
                <a:latin typeface="ＭＳ Ｐゴシック" panose="020B0600070205080204" charset="-128"/>
                <a:sym typeface="ＭＳ Ｐゴシック" panose="020B0600070205080204" charset="-128"/>
              </a:rPr>
              <a:t>南駐車場</a:t>
            </a:r>
            <a:endParaRPr lang="ja-JP" altLang="en-US">
              <a:latin typeface="ＭＳ Ｐゴシック" panose="020B0600070205080204" charset="-128"/>
              <a:sym typeface="ＭＳ Ｐゴシック" panose="020B0600070205080204" charset="-128"/>
            </a:endParaRPr>
          </a:p>
          <a:p>
            <a:pPr algn="ctr"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>
                <a:solidFill>
                  <a:srgbClr val="FF0000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ラグビー関係駐車禁止</a:t>
            </a:r>
            <a:endParaRPr lang="ja-JP" altLang="en-US" sz="1000">
              <a:solidFill>
                <a:srgbClr val="FF0000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</p:txBody>
      </p:sp>
      <p:sp>
        <p:nvSpPr>
          <p:cNvPr id="14352" name="Google Shape;107;p1"/>
          <p:cNvSpPr txBox="1">
            <a:spLocks noChangeArrowheads="1"/>
          </p:cNvSpPr>
          <p:nvPr/>
        </p:nvSpPr>
        <p:spPr bwMode="auto">
          <a:xfrm>
            <a:off x="6223001" y="55564"/>
            <a:ext cx="2920999" cy="222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ja-JP" altLang="en-US" sz="1600" dirty="0">
                <a:latin typeface="ＭＳ Ｐゴシック" panose="020B0600070205080204" charset="-128"/>
                <a:sym typeface="ＭＳ Ｐゴシック" panose="020B0600070205080204" charset="-128"/>
              </a:rPr>
              <a:t>茅ヶ崎ラグビースクール（</a:t>
            </a:r>
            <a:r>
              <a:rPr lang="en-US" altLang="ja-JP" sz="1600" dirty="0">
                <a:latin typeface="ＭＳ Ｐゴシック" panose="020B0600070205080204" charset="-128"/>
                <a:sym typeface="ＭＳ Ｐゴシック" panose="020B0600070205080204" charset="-128"/>
              </a:rPr>
              <a:t>Ver1</a:t>
            </a:r>
            <a:r>
              <a:rPr lang="ja-JP" altLang="en-US" sz="1600" dirty="0">
                <a:latin typeface="ＭＳ Ｐゴシック" panose="020B0600070205080204" charset="-128"/>
                <a:sym typeface="ＭＳ Ｐゴシック" panose="020B0600070205080204" charset="-128"/>
              </a:rPr>
              <a:t>）</a:t>
            </a:r>
            <a:endParaRPr lang="ja-JP" altLang="en-US" sz="1600" dirty="0">
              <a:latin typeface="ＭＳ Ｐゴシック" panose="020B0600070205080204" charset="-128"/>
              <a:sym typeface="ＭＳ Ｐゴシック" panose="020B0600070205080204" charset="-128"/>
            </a:endParaRPr>
          </a:p>
        </p:txBody>
      </p:sp>
      <p:sp>
        <p:nvSpPr>
          <p:cNvPr id="14363" name="Google Shape;118;p1"/>
          <p:cNvSpPr>
            <a:spLocks noChangeArrowheads="1"/>
          </p:cNvSpPr>
          <p:nvPr/>
        </p:nvSpPr>
        <p:spPr bwMode="auto">
          <a:xfrm>
            <a:off x="2414588" y="5656263"/>
            <a:ext cx="1076325" cy="32543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14364" name="Google Shape;119;p1"/>
          <p:cNvCxnSpPr>
            <a:cxnSpLocks noChangeShapeType="1"/>
            <a:stCxn id="14349" idx="1"/>
          </p:cNvCxnSpPr>
          <p:nvPr/>
        </p:nvCxnSpPr>
        <p:spPr bwMode="auto">
          <a:xfrm flipH="1">
            <a:off x="3498850" y="5743575"/>
            <a:ext cx="503238" cy="122238"/>
          </a:xfrm>
          <a:prstGeom prst="straightConnector1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4366" name="Google Shape;121;p1"/>
          <p:cNvSpPr txBox="1">
            <a:spLocks noChangeArrowheads="1"/>
          </p:cNvSpPr>
          <p:nvPr/>
        </p:nvSpPr>
        <p:spPr bwMode="auto">
          <a:xfrm>
            <a:off x="1433512" y="5256213"/>
            <a:ext cx="1071563" cy="258762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</a:ln>
        </p:spPr>
        <p:txBody>
          <a:bodyPr lIns="54000" tIns="54000" rIns="54000" bIns="54000"/>
          <a:lstStyle/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 b="1" dirty="0">
                <a:solidFill>
                  <a:schemeClr val="bg1"/>
                </a:solidFill>
                <a:latin typeface="ＭＳ Ｐゴシック" panose="020B0600070205080204" charset="-128"/>
                <a:sym typeface="ＭＳ Ｐゴシック" panose="020B0600070205080204" charset="-128"/>
              </a:rPr>
              <a:t>入口（南ゲート）</a:t>
            </a:r>
            <a:endParaRPr lang="ja-JP" altLang="en-US" sz="1000" b="1" dirty="0">
              <a:solidFill>
                <a:schemeClr val="bg1"/>
              </a:solidFill>
              <a:latin typeface="ＭＳ Ｐゴシック" panose="020B0600070205080204" charset="-128"/>
              <a:sym typeface="ＭＳ Ｐゴシック" panose="020B0600070205080204" charset="-128"/>
            </a:endParaRPr>
          </a:p>
        </p:txBody>
      </p:sp>
      <p:cxnSp>
        <p:nvCxnSpPr>
          <p:cNvPr id="14367" name="Google Shape;122;p1"/>
          <p:cNvCxnSpPr>
            <a:cxnSpLocks noChangeShapeType="1"/>
            <a:stCxn id="14366" idx="0"/>
          </p:cNvCxnSpPr>
          <p:nvPr/>
        </p:nvCxnSpPr>
        <p:spPr bwMode="auto">
          <a:xfrm flipV="1">
            <a:off x="1969294" y="5102225"/>
            <a:ext cx="165893" cy="1539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</p:spPr>
      </p:cxnSp>
      <p:sp>
        <p:nvSpPr>
          <p:cNvPr id="14371" name="Google Shape;125;p1"/>
          <p:cNvSpPr txBox="1">
            <a:spLocks noChangeArrowheads="1"/>
          </p:cNvSpPr>
          <p:nvPr/>
        </p:nvSpPr>
        <p:spPr bwMode="auto">
          <a:xfrm>
            <a:off x="477838" y="6707188"/>
            <a:ext cx="1741487" cy="20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ja-JP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上矢印 2"/>
          <p:cNvSpPr/>
          <p:nvPr/>
        </p:nvSpPr>
        <p:spPr>
          <a:xfrm>
            <a:off x="488952" y="1973263"/>
            <a:ext cx="735012" cy="2768600"/>
          </a:xfrm>
          <a:prstGeom prst="upArrow">
            <a:avLst>
              <a:gd name="adj1" fmla="val 74062"/>
              <a:gd name="adj2" fmla="val 3493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kumimoji="1" lang="ja-JP" altLang="en-US" b="1" kern="0">
              <a:sym typeface="Arial" panose="020B0604020202020204"/>
            </a:endParaRPr>
          </a:p>
        </p:txBody>
      </p:sp>
      <p:cxnSp>
        <p:nvCxnSpPr>
          <p:cNvPr id="14373" name="Google Shape;94;p1"/>
          <p:cNvCxnSpPr>
            <a:cxnSpLocks noChangeShapeType="1"/>
          </p:cNvCxnSpPr>
          <p:nvPr/>
        </p:nvCxnSpPr>
        <p:spPr bwMode="auto">
          <a:xfrm>
            <a:off x="377825" y="611188"/>
            <a:ext cx="0" cy="417512"/>
          </a:xfrm>
          <a:prstGeom prst="straightConnector1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4374" name="Google Shape;95;p1"/>
          <p:cNvCxnSpPr>
            <a:cxnSpLocks noChangeShapeType="1"/>
          </p:cNvCxnSpPr>
          <p:nvPr/>
        </p:nvCxnSpPr>
        <p:spPr bwMode="auto">
          <a:xfrm flipH="1">
            <a:off x="219075" y="611188"/>
            <a:ext cx="147638" cy="203200"/>
          </a:xfrm>
          <a:prstGeom prst="straightConnector1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4375" name="Google Shape;96;p1"/>
          <p:cNvCxnSpPr>
            <a:cxnSpLocks noChangeShapeType="1"/>
          </p:cNvCxnSpPr>
          <p:nvPr/>
        </p:nvCxnSpPr>
        <p:spPr bwMode="auto">
          <a:xfrm>
            <a:off x="219075" y="814388"/>
            <a:ext cx="250825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4376" name="テキスト ボックス 1"/>
          <p:cNvSpPr txBox="1">
            <a:spLocks noChangeArrowheads="1"/>
          </p:cNvSpPr>
          <p:nvPr/>
        </p:nvSpPr>
        <p:spPr bwMode="auto">
          <a:xfrm>
            <a:off x="156770" y="2844503"/>
            <a:ext cx="1388266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kumimoji="1" lang="ja-JP" altLang="en-US" sz="1100" b="1" dirty="0">
                <a:solidFill>
                  <a:srgbClr val="FF0000"/>
                </a:solidFill>
              </a:rPr>
              <a:t>小学</a:t>
            </a:r>
            <a:r>
              <a:rPr kumimoji="1" lang="en-US" altLang="ja-JP" sz="11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年生以上は</a:t>
            </a:r>
            <a:endParaRPr kumimoji="1" lang="en-US" altLang="ja-JP" sz="1100" b="1" dirty="0">
              <a:solidFill>
                <a:srgbClr val="FF0000"/>
              </a:solidFill>
            </a:endParaRPr>
          </a:p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kumimoji="1" lang="ja-JP" altLang="en-US" sz="1100" b="1" dirty="0">
                <a:solidFill>
                  <a:srgbClr val="FF0000"/>
                </a:solidFill>
              </a:rPr>
              <a:t>絶対に使用しないでください</a:t>
            </a:r>
            <a:endParaRPr kumimoji="1" lang="en-US" altLang="ja-JP" sz="1100" b="1" dirty="0">
              <a:solidFill>
                <a:srgbClr val="FF0000"/>
              </a:solidFill>
            </a:endParaRPr>
          </a:p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kumimoji="1" lang="ja-JP" altLang="en-US" sz="1100" b="1" dirty="0">
                <a:solidFill>
                  <a:srgbClr val="FF0000"/>
                </a:solidFill>
              </a:rPr>
              <a:t>怪我多発しています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cxnSp>
        <p:nvCxnSpPr>
          <p:cNvPr id="14397" name="Google Shape;103;p1"/>
          <p:cNvCxnSpPr>
            <a:cxnSpLocks noChangeShapeType="1"/>
          </p:cNvCxnSpPr>
          <p:nvPr/>
        </p:nvCxnSpPr>
        <p:spPr bwMode="auto">
          <a:xfrm flipH="1">
            <a:off x="3087688" y="915988"/>
            <a:ext cx="7937" cy="225425"/>
          </a:xfrm>
          <a:prstGeom prst="straightConnector1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2" name="フリーフォーム: 図形 1"/>
          <p:cNvSpPr/>
          <p:nvPr/>
        </p:nvSpPr>
        <p:spPr>
          <a:xfrm>
            <a:off x="3477342" y="2233534"/>
            <a:ext cx="735719" cy="3684666"/>
          </a:xfrm>
          <a:custGeom>
            <a:avLst/>
            <a:gdLst>
              <a:gd name="connsiteX0" fmla="*/ 0 w 735012"/>
              <a:gd name="connsiteY0" fmla="*/ 3352800 h 3352800"/>
              <a:gd name="connsiteX1" fmla="*/ 444500 w 735012"/>
              <a:gd name="connsiteY1" fmla="*/ 2743200 h 3352800"/>
              <a:gd name="connsiteX2" fmla="*/ 660400 w 735012"/>
              <a:gd name="connsiteY2" fmla="*/ 2197100 h 3352800"/>
              <a:gd name="connsiteX3" fmla="*/ 723900 w 735012"/>
              <a:gd name="connsiteY3" fmla="*/ 990600 h 3352800"/>
              <a:gd name="connsiteX4" fmla="*/ 698500 w 735012"/>
              <a:gd name="connsiteY4" fmla="*/ 609600 h 3352800"/>
              <a:gd name="connsiteX5" fmla="*/ 381000 w 735012"/>
              <a:gd name="connsiteY5" fmla="*/ 0 h 3352800"/>
              <a:gd name="connsiteX6" fmla="*/ 381000 w 735012"/>
              <a:gd name="connsiteY6" fmla="*/ 0 h 3352800"/>
              <a:gd name="connsiteX0-1" fmla="*/ 653321 w 1388333"/>
              <a:gd name="connsiteY0-2" fmla="*/ 3524881 h 3524881"/>
              <a:gd name="connsiteX1-3" fmla="*/ 1097821 w 1388333"/>
              <a:gd name="connsiteY1-4" fmla="*/ 2915281 h 3524881"/>
              <a:gd name="connsiteX2-5" fmla="*/ 1313721 w 1388333"/>
              <a:gd name="connsiteY2-6" fmla="*/ 2369181 h 3524881"/>
              <a:gd name="connsiteX3-7" fmla="*/ 1377221 w 1388333"/>
              <a:gd name="connsiteY3-8" fmla="*/ 1162681 h 3524881"/>
              <a:gd name="connsiteX4-9" fmla="*/ 1351821 w 1388333"/>
              <a:gd name="connsiteY4-10" fmla="*/ 781681 h 3524881"/>
              <a:gd name="connsiteX5-11" fmla="*/ 1034321 w 1388333"/>
              <a:gd name="connsiteY5-12" fmla="*/ 172081 h 3524881"/>
              <a:gd name="connsiteX6-13" fmla="*/ 0 w 1388333"/>
              <a:gd name="connsiteY6-14" fmla="*/ 0 h 3524881"/>
              <a:gd name="connsiteX0-15" fmla="*/ 653321 w 1392203"/>
              <a:gd name="connsiteY0-16" fmla="*/ 3524881 h 3524881"/>
              <a:gd name="connsiteX1-17" fmla="*/ 1097821 w 1392203"/>
              <a:gd name="connsiteY1-18" fmla="*/ 2915281 h 3524881"/>
              <a:gd name="connsiteX2-19" fmla="*/ 1313721 w 1392203"/>
              <a:gd name="connsiteY2-20" fmla="*/ 2369181 h 3524881"/>
              <a:gd name="connsiteX3-21" fmla="*/ 1377221 w 1392203"/>
              <a:gd name="connsiteY3-22" fmla="*/ 1162681 h 3524881"/>
              <a:gd name="connsiteX4-23" fmla="*/ 1351821 w 1392203"/>
              <a:gd name="connsiteY4-24" fmla="*/ 781681 h 3524881"/>
              <a:gd name="connsiteX5-25" fmla="*/ 974361 w 1392203"/>
              <a:gd name="connsiteY5-26" fmla="*/ 286803 h 3524881"/>
              <a:gd name="connsiteX6-27" fmla="*/ 0 w 1392203"/>
              <a:gd name="connsiteY6-28" fmla="*/ 0 h 35248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92203" h="3524881">
                <a:moveTo>
                  <a:pt x="653321" y="3524881"/>
                </a:moveTo>
                <a:cubicBezTo>
                  <a:pt x="820537" y="3316389"/>
                  <a:pt x="987754" y="3107898"/>
                  <a:pt x="1097821" y="2915281"/>
                </a:cubicBezTo>
                <a:cubicBezTo>
                  <a:pt x="1207888" y="2722664"/>
                  <a:pt x="1267154" y="2661281"/>
                  <a:pt x="1313721" y="2369181"/>
                </a:cubicBezTo>
                <a:cubicBezTo>
                  <a:pt x="1360288" y="2077081"/>
                  <a:pt x="1370871" y="1427264"/>
                  <a:pt x="1377221" y="1162681"/>
                </a:cubicBezTo>
                <a:cubicBezTo>
                  <a:pt x="1383571" y="898098"/>
                  <a:pt x="1418964" y="927661"/>
                  <a:pt x="1351821" y="781681"/>
                </a:cubicBezTo>
                <a:cubicBezTo>
                  <a:pt x="1284678" y="635701"/>
                  <a:pt x="974361" y="286803"/>
                  <a:pt x="974361" y="286803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lg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393700" y="4740275"/>
            <a:ext cx="908050" cy="746125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14588" y="5656263"/>
            <a:ext cx="1108101" cy="30982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2375438" y="5668963"/>
            <a:ext cx="1077362" cy="3018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294409" y="1855113"/>
            <a:ext cx="899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大和</a:t>
            </a:r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麻生</a:t>
            </a:r>
            <a:endParaRPr kumimoji="1" lang="ja-JP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kumimoji="1" lang="en-US" altLang="ja-JP" b="1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年</a:t>
            </a:r>
            <a:r>
              <a:rPr kumimoji="1" lang="en-US" altLang="ja-JP" b="1" dirty="0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年</a:t>
            </a:r>
            <a:endParaRPr kumimoji="1" lang="ja-JP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2746928" y="2233534"/>
            <a:ext cx="1120223" cy="263128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335418" y="2152235"/>
            <a:ext cx="48450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５年</a:t>
            </a:r>
            <a:endParaRPr kumimoji="1" lang="ja-JP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130;p2"/>
          <p:cNvSpPr txBox="1">
            <a:spLocks noChangeArrowheads="1"/>
          </p:cNvSpPr>
          <p:nvPr/>
        </p:nvSpPr>
        <p:spPr bwMode="auto">
          <a:xfrm>
            <a:off x="190500" y="115523"/>
            <a:ext cx="286702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ja-JP" altLang="en-US" b="1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茅ヶ崎　柳島スポーツ公園競技場</a:t>
            </a:r>
            <a:endParaRPr lang="ja-JP" altLang="en-US" b="1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ja-JP" altLang="en-US" b="1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　</a:t>
            </a:r>
            <a:r>
              <a:rPr lang="ja-JP" altLang="en-US" sz="1200" b="1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茅ヶ崎市柳島</a:t>
            </a:r>
            <a:r>
              <a:rPr lang="ja-JP" altLang="ja-JP" sz="1200" b="1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1300</a:t>
            </a:r>
            <a:r>
              <a:rPr lang="ja-JP" altLang="en-US" sz="1200" b="1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番地</a:t>
            </a:r>
            <a:endParaRPr lang="ja-JP" altLang="en-US" sz="1200" b="1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</p:txBody>
      </p:sp>
      <p:sp>
        <p:nvSpPr>
          <p:cNvPr id="16386" name="Google Shape;131;p2"/>
          <p:cNvSpPr txBox="1">
            <a:spLocks noChangeArrowheads="1"/>
          </p:cNvSpPr>
          <p:nvPr/>
        </p:nvSpPr>
        <p:spPr bwMode="auto">
          <a:xfrm>
            <a:off x="387350" y="629873"/>
            <a:ext cx="8080375" cy="2214928"/>
          </a:xfrm>
          <a:prstGeom prst="rect">
            <a:avLst/>
          </a:prstGeom>
          <a:solidFill>
            <a:srgbClr val="FFFFFF"/>
          </a:solidFill>
          <a:ln w="19050">
            <a:solidFill>
              <a:srgbClr val="2E75B5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＜　バスをご利用の方　＞</a:t>
            </a:r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 ①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JR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茅ヶ崎駅北口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3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番乗り場「茅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31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系統もしくは茅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35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系統」に乗車し、「浜見平団地バス停」下車、徒歩約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7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分</a:t>
            </a:r>
            <a:endParaRPr lang="ja-JP" altLang="en-US" sz="1200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 ②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JR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茅ヶ崎駅南口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1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番乗り場「茅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33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系統もしくは茅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37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系統」に乗車し、「浜見平団地バス停」下車、徒歩約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7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分</a:t>
            </a:r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 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　</a:t>
            </a:r>
            <a:r>
              <a:rPr lang="ja-JP" altLang="ja-JP" sz="10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※</a:t>
            </a:r>
            <a:r>
              <a:rPr lang="ja-JP" altLang="en-US" sz="10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上記４系統どれでも行けます。　　料金　大人</a:t>
            </a:r>
            <a:r>
              <a:rPr lang="ja-JP" altLang="ja-JP" sz="10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180</a:t>
            </a:r>
            <a:r>
              <a:rPr lang="ja-JP" altLang="en-US" sz="10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円・小人</a:t>
            </a:r>
            <a:r>
              <a:rPr lang="ja-JP" altLang="ja-JP" sz="10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90</a:t>
            </a:r>
            <a:r>
              <a:rPr lang="ja-JP" altLang="en-US" sz="10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円</a:t>
            </a:r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endParaRPr lang="ja-JP" altLang="en-US" sz="800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＜　車をご利用の方　＞</a:t>
            </a:r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（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1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）新湘南バイパス「茅ヶ崎海岸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IC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」下車、「柳島」信号左折（１３４号へ）</a:t>
            </a:r>
            <a:r>
              <a:rPr lang="ja-JP" altLang="en-US" sz="18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 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、１つ目信号左折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100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ｍ</a:t>
            </a:r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（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2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）藤沢方面よりお越しの方、国道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134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号経由「柳島海岸」信号右折、次の信号左折</a:t>
            </a:r>
            <a:r>
              <a:rPr lang="ja-JP" altLang="ja-JP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200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ｍ</a:t>
            </a:r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　</a:t>
            </a:r>
            <a:r>
              <a:rPr lang="ja-JP" altLang="ja-JP" sz="12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※</a:t>
            </a:r>
            <a:r>
              <a:rPr lang="ja-JP" altLang="en-US" sz="12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駐車票のない車は「平塚新港駐車場」へ　地図：</a:t>
            </a:r>
            <a:r>
              <a:rPr lang="ja-JP" altLang="ja-JP" sz="10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https://goo.gl/maps/WLgD7guP2Wt</a:t>
            </a:r>
            <a:endParaRPr lang="en-US" altLang="ja-JP" sz="1000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　　　柳島スポーツ公園内ロータリーを出て左折、信号右折、次の信号「柳島海岸」右折（１３４号へ）</a:t>
            </a:r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　　　湘南大橋を渡り、信号の手前の歩道の切れ目をＵターン気味に左折、坂を下りきったら右折、１００ｍ先に駐車場。</a:t>
            </a:r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  <a:p>
            <a:pPr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ja-JP" altLang="en-US" sz="1000">
                <a:latin typeface="Meiryo UI" panose="020B0604030504040204" pitchFamily="34" charset="-128"/>
                <a:ea typeface="Meiryo UI" panose="020B0604030504040204" pitchFamily="34" charset="-128"/>
                <a:sym typeface="ＭＳ Ｐゴシック" panose="020B0600070205080204" charset="-128"/>
              </a:rPr>
              <a:t>　　　徒歩で競技場に行く際は、橋の下をくぐると階段で橋に上がれます（約１５分）</a:t>
            </a:r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sym typeface="ＭＳ Ｐゴシック" panose="020B0600070205080204" charset="-128"/>
            </a:endParaRPr>
          </a:p>
        </p:txBody>
      </p:sp>
      <p:pic>
        <p:nvPicPr>
          <p:cNvPr id="16387" name="Google Shape;132;p2"/>
          <p:cNvPicPr preferRelativeResize="0">
            <a:picLocks noChangeAspect="1" noChangeArrowheads="1"/>
          </p:cNvPicPr>
          <p:nvPr/>
        </p:nvPicPr>
        <p:blipFill>
          <a:blip r:embed="rId1"/>
          <a:srcRect l="19273" t="5927" r="62079" b="7858"/>
          <a:stretch>
            <a:fillRect/>
          </a:stretch>
        </p:blipFill>
        <p:spPr bwMode="auto">
          <a:xfrm>
            <a:off x="5900738" y="2978150"/>
            <a:ext cx="282892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Google Shape;135;p2"/>
          <p:cNvSpPr>
            <a:spLocks noChangeArrowheads="1"/>
          </p:cNvSpPr>
          <p:nvPr/>
        </p:nvSpPr>
        <p:spPr bwMode="auto">
          <a:xfrm>
            <a:off x="7291388" y="5776913"/>
            <a:ext cx="495300" cy="414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3000"/>
              <a:buFont typeface="Arial" panose="020B0604020202020204" pitchFamily="34" charset="0"/>
              <a:buNone/>
            </a:pPr>
            <a:r>
              <a:rPr lang="ja-JP" altLang="ja-JP" sz="3000"/>
              <a:t>×</a:t>
            </a:r>
            <a:endParaRPr lang="en-US" altLang="ja-JP" sz="3000"/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07963" y="2965188"/>
          <a:ext cx="5475287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Acrobat Document" r:id="rId2" imgW="10856595" imgH="7675880" progId="AcroExch.Document.7">
                  <p:embed/>
                </p:oleObj>
              </mc:Choice>
              <mc:Fallback>
                <p:oleObj name="Acrobat Document" r:id="rId2" imgW="10856595" imgH="7675880" progId="AcroExch.Document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2965188"/>
                        <a:ext cx="5475287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kumimoji="1" lang="ja-JP" altLang="en-US" kern="0">
              <a:sym typeface="Arial" panose="020B0604020202020204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6829425"/>
            <a:ext cx="9144000" cy="444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kumimoji="1" lang="ja-JP" altLang="en-US" kern="0">
              <a:sym typeface="Arial" panose="020B0604020202020204"/>
            </a:endParaRPr>
          </a:p>
        </p:txBody>
      </p:sp>
      <p:pic>
        <p:nvPicPr>
          <p:cNvPr id="10" name="図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01" y="153746"/>
            <a:ext cx="812606" cy="4465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線矢印コネクタ 2"/>
          <p:cNvCxnSpPr/>
          <p:nvPr/>
        </p:nvCxnSpPr>
        <p:spPr>
          <a:xfrm flipH="1" flipV="1">
            <a:off x="7539038" y="3206780"/>
            <a:ext cx="184452" cy="808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kumimoji="1" lang="ja-JP" altLang="en-US" kern="0">
              <a:sym typeface="Arial" panose="020B0604020202020204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6829425"/>
            <a:ext cx="9144000" cy="444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kumimoji="1" lang="ja-JP" altLang="en-US" kern="0">
              <a:sym typeface="Arial" panose="020B0604020202020204"/>
            </a:endParaRPr>
          </a:p>
        </p:txBody>
      </p:sp>
      <p:pic>
        <p:nvPicPr>
          <p:cNvPr id="8" name="図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01" y="153746"/>
            <a:ext cx="812606" cy="44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14" y="1534037"/>
            <a:ext cx="3806750" cy="284521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37002" y="544886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AED</a:t>
            </a:r>
            <a:r>
              <a:rPr kumimoji="1" lang="ja-JP" altLang="en-US" sz="3600" b="1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設置場所</a:t>
            </a:r>
            <a:endParaRPr kumimoji="1" lang="ja-JP" altLang="en-US" sz="3600" b="1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7002" y="4722067"/>
            <a:ext cx="3318804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ＡＥＤは競技場施設入口の２階建てクラブハウス(管理事務棟)１階にあります。グランドの方から１階正面入り口に入り、すぐ左手に設置してあります。</a:t>
            </a: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09019" y="3253058"/>
            <a:ext cx="958645" cy="714258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60741" y="5656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周辺病院</a:t>
            </a:r>
            <a:endParaRPr kumimoji="1" lang="ja-JP" altLang="en-US" sz="3600" b="1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91" y="2266324"/>
            <a:ext cx="3155410" cy="176703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179" y="1307039"/>
            <a:ext cx="4000500" cy="81875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438" y="4244657"/>
            <a:ext cx="4000500" cy="6477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8087360" y="6329680"/>
            <a:ext cx="60960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WPS Presentation</Application>
  <PresentationFormat>画面に合わせる (4:3)</PresentationFormat>
  <Paragraphs>71</Paragraphs>
  <Slides>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8" baseType="lpstr">
      <vt:lpstr>Arial</vt:lpstr>
      <vt:lpstr>ＭＳ Ｐゴシック</vt:lpstr>
      <vt:lpstr>Wingdings</vt:lpstr>
      <vt:lpstr>Calibri</vt:lpstr>
      <vt:lpstr>Arial</vt:lpstr>
      <vt:lpstr>Calibri</vt:lpstr>
      <vt:lpstr>ＭＳ Ｐゴシック</vt:lpstr>
      <vt:lpstr>Meiryo UI</vt:lpstr>
      <vt:lpstr>Microsoft YaHei</vt:lpstr>
      <vt:lpstr>Arial Unicode MS</vt:lpstr>
      <vt:lpstr>SimSun</vt:lpstr>
      <vt:lpstr>HGS行書体</vt:lpstr>
      <vt:lpstr>ＭＳ Ｐ明朝</vt:lpstr>
      <vt:lpstr>Office テーマ</vt:lpstr>
      <vt:lpstr>AcroExch.Document.7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大瀬祐介</dc:creator>
  <cp:lastModifiedBy>r63p</cp:lastModifiedBy>
  <cp:revision>43</cp:revision>
  <dcterms:created xsi:type="dcterms:W3CDTF">2023-09-17T10:26:00Z</dcterms:created>
  <dcterms:modified xsi:type="dcterms:W3CDTF">2024-03-13T00:51:15Z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4CC63EE15A254BD48041C4D89112BA43</vt:lpwstr>
  </property>
  <property fmtid="{D5CDD505-2E9C-101B-9397-08002B2CF9AE}" pid="3" name="KSOProductBuildVer">
    <vt:lpwstr>1041-11.2.0.10258</vt:lpwstr>
  </property>
</Properties>
</file>