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799" r:id="rId2"/>
  </p:sldMasterIdLst>
  <p:notesMasterIdLst>
    <p:notesMasterId r:id="rId16"/>
  </p:notesMasterIdLst>
  <p:sldIdLst>
    <p:sldId id="259" r:id="rId3"/>
    <p:sldId id="260" r:id="rId4"/>
    <p:sldId id="263" r:id="rId5"/>
    <p:sldId id="262" r:id="rId6"/>
    <p:sldId id="261" r:id="rId7"/>
    <p:sldId id="276" r:id="rId8"/>
    <p:sldId id="279" r:id="rId9"/>
    <p:sldId id="280" r:id="rId10"/>
    <p:sldId id="283" r:id="rId11"/>
    <p:sldId id="282" r:id="rId12"/>
    <p:sldId id="281" r:id="rId13"/>
    <p:sldId id="266" r:id="rId14"/>
    <p:sldId id="278" r:id="rId15"/>
  </p:sldIdLst>
  <p:sldSz cx="9144000" cy="6858000" type="screen4x3"/>
  <p:notesSz cx="6846888" cy="99806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3300"/>
    <a:srgbClr val="0066FF"/>
    <a:srgbClr val="FFFFFF"/>
    <a:srgbClr val="00FFFF"/>
    <a:srgbClr val="FFFF00"/>
    <a:srgbClr val="FFFF66"/>
    <a:srgbClr val="FF0066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67D696-40CE-46C6-BB08-88E3D547FD63}" v="7" dt="2023-09-26T13:16:30.0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66772" cy="498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7" tIns="45938" rIns="91877" bIns="459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8521" y="1"/>
            <a:ext cx="2966772" cy="498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7" tIns="45938" rIns="91877" bIns="459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49300"/>
            <a:ext cx="4987925" cy="37417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009" y="4740832"/>
            <a:ext cx="5476872" cy="4490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7" tIns="45938" rIns="91877" bIns="459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80069"/>
            <a:ext cx="2966772" cy="49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7" tIns="45938" rIns="91877" bIns="459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521" y="9480069"/>
            <a:ext cx="2966772" cy="49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7" tIns="45938" rIns="91877" bIns="459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4777C0E-CF54-471B-BE96-565560414A6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017100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777C0E-CF54-471B-BE96-565560414A65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7272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777C0E-CF54-471B-BE96-565560414A65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99018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777C0E-CF54-471B-BE96-565560414A65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42756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pic>
        <p:nvPicPr>
          <p:cNvPr id="38" name="Picture 45" descr="azelea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6118225"/>
            <a:ext cx="4191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04838" y="2927350"/>
            <a:ext cx="6248400" cy="23622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200"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40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477239" y="6116711"/>
            <a:ext cx="2895600" cy="756320"/>
          </a:xfrm>
        </p:spPr>
        <p:txBody>
          <a:bodyPr/>
          <a:lstStyle>
            <a:lvl1pPr algn="l">
              <a:defRPr sz="24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pPr>
              <a:defRPr/>
            </a:pPr>
            <a:endParaRPr lang="en-US" altLang="ja-JP" sz="1200" dirty="0"/>
          </a:p>
        </p:txBody>
      </p:sp>
      <p:sp>
        <p:nvSpPr>
          <p:cNvPr id="42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36206-9C86-44A9-911B-59B7A3F2BEC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" name="テキスト ボックス 1"/>
          <p:cNvSpPr txBox="1"/>
          <p:nvPr userDrawn="1"/>
        </p:nvSpPr>
        <p:spPr>
          <a:xfrm>
            <a:off x="3419872" y="6237312"/>
            <a:ext cx="3182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  <a:defRPr/>
            </a:pPr>
            <a:r>
              <a:rPr kumimoji="1" lang="en-US" altLang="ja-JP" sz="1800" b="1" kern="120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KCRFU</a:t>
            </a:r>
          </a:p>
          <a:p>
            <a:pPr>
              <a:lnSpc>
                <a:spcPts val="1200"/>
              </a:lnSpc>
              <a:defRPr/>
            </a:pPr>
            <a:r>
              <a:rPr kumimoji="1" lang="en-US" altLang="ja-JP" sz="1800" b="1" kern="120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1100" b="1" kern="120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Kawasaki-City </a:t>
            </a:r>
            <a:r>
              <a:rPr kumimoji="1" lang="en-US" altLang="ja-JP" sz="1100" b="1" kern="1200" dirty="0" err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RugbyFootball</a:t>
            </a:r>
            <a:r>
              <a:rPr kumimoji="1" lang="en-US" altLang="ja-JP" sz="1100" b="1" kern="120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 Union.</a:t>
            </a:r>
            <a:endParaRPr lang="en-US" altLang="ja-JP" sz="800" dirty="0"/>
          </a:p>
        </p:txBody>
      </p:sp>
    </p:spTree>
    <p:extLst>
      <p:ext uri="{BB962C8B-B14F-4D97-AF65-F5344CB8AC3E}">
        <p14:creationId xmlns:p14="http://schemas.microsoft.com/office/powerpoint/2010/main" val="787996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1B6C0-4B22-463C-A15C-D40760DB75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8105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5CE4D-51B7-4087-A711-1031E5F062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598311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0997A-7C6E-4EF5-9757-F5384BA8D3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77548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0997A-7C6E-4EF5-9757-F5384BA8D3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1374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0997A-7C6E-4EF5-9757-F5384BA8D3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5009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0997A-7C6E-4EF5-9757-F5384BA8D3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68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0997A-7C6E-4EF5-9757-F5384BA8D3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8575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0997A-7C6E-4EF5-9757-F5384BA8D3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96011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0997A-7C6E-4EF5-9757-F5384BA8D3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70222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0997A-7C6E-4EF5-9757-F5384BA8D3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0919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B1B5B-CA5E-4A80-B1A0-5C8D705A1C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58084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0997A-7C6E-4EF5-9757-F5384BA8D3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1778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0997A-7C6E-4EF5-9757-F5384BA8D3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2552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0997A-7C6E-4EF5-9757-F5384BA8D3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988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7313D-2140-4137-A1D9-AC00990A86B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380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D0547-35F9-46F0-BCBC-DFC71DD4950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29003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913FE-1657-430D-BD36-664D1F569D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06788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28728-73A4-48F8-8ABD-945902F0C4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7353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964B4-C608-4C20-8749-91B6D3CF86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54683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431A4-D3B9-4BDC-9AED-8D7FA8B3A14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7728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F715C-DA72-4051-87E8-40CED0738A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5669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000">
                <a:latin typeface="Arial" panose="020B0604020202020204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000">
                <a:latin typeface="Arial" panose="020B0604020202020204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000"/>
            </a:lvl1pPr>
          </a:lstStyle>
          <a:p>
            <a:pPr>
              <a:defRPr/>
            </a:pPr>
            <a:fld id="{E1D2D83A-6940-40E3-BA8A-03FAF477AC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03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03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03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03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04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04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04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04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04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04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04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04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04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04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05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05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05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05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05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05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05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05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05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05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06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06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06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06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06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06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</p:grpSp>
      <p:pic>
        <p:nvPicPr>
          <p:cNvPr id="1033" name="Picture 40" descr="azelea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308725"/>
            <a:ext cx="43656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テキスト ボックス 41"/>
          <p:cNvSpPr txBox="1"/>
          <p:nvPr userDrawn="1"/>
        </p:nvSpPr>
        <p:spPr>
          <a:xfrm>
            <a:off x="611560" y="6381328"/>
            <a:ext cx="3182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  <a:defRPr/>
            </a:pPr>
            <a:r>
              <a:rPr kumimoji="1" lang="en-US" altLang="ja-JP" sz="1800" b="1" kern="120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KCRFU</a:t>
            </a:r>
          </a:p>
          <a:p>
            <a:pPr>
              <a:lnSpc>
                <a:spcPts val="1200"/>
              </a:lnSpc>
              <a:defRPr/>
            </a:pPr>
            <a:r>
              <a:rPr kumimoji="1" lang="en-US" altLang="ja-JP" sz="1800" b="1" kern="120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1100" b="1" kern="120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Kawasaki-City </a:t>
            </a:r>
            <a:r>
              <a:rPr kumimoji="1" lang="en-US" altLang="ja-JP" sz="1100" b="1" kern="1200" dirty="0" err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RugbyFootball</a:t>
            </a:r>
            <a:r>
              <a:rPr kumimoji="1" lang="en-US" altLang="ja-JP" sz="1100" b="1" kern="120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 Union.</a:t>
            </a:r>
            <a:endParaRPr lang="en-US" altLang="ja-JP" sz="8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9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0997A-7C6E-4EF5-9757-F5384BA8D3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4388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FE24F8A0-A497-4093-B827-894390181AD7}" type="slidenum">
              <a:rPr kumimoji="0" lang="en-US" altLang="ja-JP" smtClean="0"/>
              <a:pPr/>
              <a:t>1</a:t>
            </a:fld>
            <a:endParaRPr kumimoji="0" lang="en-US" altLang="ja-JP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5912" y="466725"/>
            <a:ext cx="6992391" cy="2133600"/>
          </a:xfrm>
        </p:spPr>
        <p:txBody>
          <a:bodyPr/>
          <a:lstStyle/>
          <a:p>
            <a:pPr eaLnBrk="1" hangingPunct="1"/>
            <a:r>
              <a:rPr lang="ja-JP" altLang="ja-JP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とどろきラグビーフェスティバル</a:t>
            </a:r>
            <a:br>
              <a:rPr lang="en-US" altLang="ja-JP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ja-JP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２０</a:t>
            </a: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２３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7704" y="3789363"/>
            <a:ext cx="5190009" cy="1622425"/>
          </a:xfrm>
        </p:spPr>
        <p:txBody>
          <a:bodyPr/>
          <a:lstStyle/>
          <a:p>
            <a:pPr eaLnBrk="1" hangingPunct="1"/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開催日</a:t>
            </a:r>
            <a:r>
              <a:rPr lang="en-US" altLang="ja-JP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2023.12.16-12.17</a:t>
            </a:r>
          </a:p>
          <a:p>
            <a:pPr eaLnBrk="1" hangingPunct="1"/>
            <a:endParaRPr lang="en-US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989899" y="3068637"/>
            <a:ext cx="6121400" cy="929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lnSpc>
                <a:spcPct val="60000"/>
              </a:lnSpc>
              <a:spcBef>
                <a:spcPct val="50000"/>
              </a:spcBef>
            </a:pPr>
            <a:r>
              <a:rPr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大会企画書</a:t>
            </a:r>
            <a:endParaRPr lang="en-US" altLang="ja-JP" sz="3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r" eaLnBrk="1" hangingPunct="1">
              <a:lnSpc>
                <a:spcPct val="60000"/>
              </a:lnSpc>
              <a:spcBef>
                <a:spcPct val="50000"/>
              </a:spcBef>
            </a:pPr>
            <a:endParaRPr lang="en-US" altLang="ja-JP" sz="3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102" name="テキスト ボックス 1"/>
          <p:cNvSpPr txBox="1">
            <a:spLocks noChangeArrowheads="1"/>
          </p:cNvSpPr>
          <p:nvPr/>
        </p:nvSpPr>
        <p:spPr bwMode="auto">
          <a:xfrm>
            <a:off x="1979712" y="5137150"/>
            <a:ext cx="45528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2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川崎市ラグビーフットボール協会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1585C8A5-0806-4449-B85C-0A06F20CE448}" type="slidenum">
              <a:rPr kumimoji="0" lang="en-US" altLang="ja-JP" smtClean="0"/>
              <a:pPr/>
              <a:t>10</a:t>
            </a:fld>
            <a:endParaRPr kumimoji="0" lang="en-US" altLang="ja-JP"/>
          </a:p>
        </p:txBody>
      </p:sp>
      <p:pic>
        <p:nvPicPr>
          <p:cNvPr id="14339" name="図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8" y="908050"/>
            <a:ext cx="2001837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正方形/長方形 23"/>
          <p:cNvSpPr>
            <a:spLocks noChangeArrowheads="1"/>
          </p:cNvSpPr>
          <p:nvPr/>
        </p:nvSpPr>
        <p:spPr bwMode="auto">
          <a:xfrm>
            <a:off x="431800" y="141288"/>
            <a:ext cx="79565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②ラ</a:t>
            </a:r>
            <a:r>
              <a:rPr lang="en-US" altLang="ja-JP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•</a:t>
            </a: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ガールズ　</a:t>
            </a:r>
            <a:r>
              <a:rPr lang="en-US" altLang="ja-JP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in </a:t>
            </a: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等々力</a:t>
            </a:r>
          </a:p>
          <a:p>
            <a:pPr eaLnBrk="1" hangingPunct="1"/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③アゼリアカップ（ミニ中・高学年）</a:t>
            </a:r>
            <a:endParaRPr lang="en-US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4341" name="スライド番号プレースホルダー 3"/>
          <p:cNvSpPr txBox="1">
            <a:spLocks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692150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987425" indent="-293688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281113" indent="-2921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598613" indent="-315913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0558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5130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29702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4274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D3C0456F-5919-44EE-BBF0-4C27BC2CA513}" type="slidenum">
              <a:rPr kumimoji="0" lang="en-US" altLang="ja-JP" sz="10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kumimoji="0" lang="en-US" altLang="ja-JP" sz="1000"/>
          </a:p>
        </p:txBody>
      </p:sp>
      <p:sp>
        <p:nvSpPr>
          <p:cNvPr id="14342" name="AutoShape 111"/>
          <p:cNvSpPr>
            <a:spLocks noChangeArrowheads="1"/>
          </p:cNvSpPr>
          <p:nvPr/>
        </p:nvSpPr>
        <p:spPr bwMode="auto">
          <a:xfrm>
            <a:off x="684213" y="2346325"/>
            <a:ext cx="8280400" cy="3992563"/>
          </a:xfrm>
          <a:prstGeom prst="roundRect">
            <a:avLst>
              <a:gd name="adj" fmla="val 50000"/>
            </a:avLst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343" name="AutoShape 110"/>
          <p:cNvSpPr>
            <a:spLocks noChangeArrowheads="1"/>
          </p:cNvSpPr>
          <p:nvPr/>
        </p:nvSpPr>
        <p:spPr bwMode="auto">
          <a:xfrm>
            <a:off x="1187450" y="2754313"/>
            <a:ext cx="7204075" cy="3116262"/>
          </a:xfrm>
          <a:prstGeom prst="roundRect">
            <a:avLst>
              <a:gd name="adj" fmla="val 50000"/>
            </a:avLst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344" name="Rectangle 28"/>
          <p:cNvSpPr>
            <a:spLocks noChangeArrowheads="1"/>
          </p:cNvSpPr>
          <p:nvPr/>
        </p:nvSpPr>
        <p:spPr bwMode="auto">
          <a:xfrm>
            <a:off x="2500783" y="2789238"/>
            <a:ext cx="4735513" cy="30575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345" name="Rectangle 29"/>
          <p:cNvSpPr>
            <a:spLocks noChangeArrowheads="1"/>
          </p:cNvSpPr>
          <p:nvPr/>
        </p:nvSpPr>
        <p:spPr bwMode="auto">
          <a:xfrm>
            <a:off x="2781870" y="2852738"/>
            <a:ext cx="1822450" cy="2944812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347" name="Line 31"/>
          <p:cNvSpPr>
            <a:spLocks noChangeShapeType="1"/>
          </p:cNvSpPr>
          <p:nvPr/>
        </p:nvSpPr>
        <p:spPr bwMode="auto">
          <a:xfrm>
            <a:off x="2781870" y="4486275"/>
            <a:ext cx="18224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49" name="Rectangle 33"/>
          <p:cNvSpPr>
            <a:spLocks noChangeArrowheads="1"/>
          </p:cNvSpPr>
          <p:nvPr/>
        </p:nvSpPr>
        <p:spPr bwMode="auto">
          <a:xfrm>
            <a:off x="2765995" y="5589588"/>
            <a:ext cx="1822450" cy="222250"/>
          </a:xfrm>
          <a:prstGeom prst="rect">
            <a:avLst/>
          </a:prstGeom>
          <a:solidFill>
            <a:srgbClr val="CCFFCC"/>
          </a:solidFill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4352" name="Rectangle 36"/>
          <p:cNvSpPr>
            <a:spLocks noChangeArrowheads="1"/>
          </p:cNvSpPr>
          <p:nvPr/>
        </p:nvSpPr>
        <p:spPr bwMode="auto">
          <a:xfrm>
            <a:off x="2781870" y="2852738"/>
            <a:ext cx="1822450" cy="222250"/>
          </a:xfrm>
          <a:prstGeom prst="rect">
            <a:avLst/>
          </a:prstGeom>
          <a:solidFill>
            <a:srgbClr val="CCFFCC"/>
          </a:solidFill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5" name="円/楕円 54"/>
          <p:cNvSpPr/>
          <p:nvPr/>
        </p:nvSpPr>
        <p:spPr>
          <a:xfrm>
            <a:off x="2746945" y="2773363"/>
            <a:ext cx="90488" cy="11271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6" name="円/楕円 55"/>
          <p:cNvSpPr/>
          <p:nvPr/>
        </p:nvSpPr>
        <p:spPr>
          <a:xfrm>
            <a:off x="2746945" y="3028950"/>
            <a:ext cx="90488" cy="11271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7" name="円/楕円 56"/>
          <p:cNvSpPr/>
          <p:nvPr/>
        </p:nvSpPr>
        <p:spPr>
          <a:xfrm>
            <a:off x="4547170" y="2781300"/>
            <a:ext cx="90488" cy="11271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8" name="円/楕円 57"/>
          <p:cNvSpPr/>
          <p:nvPr/>
        </p:nvSpPr>
        <p:spPr>
          <a:xfrm>
            <a:off x="4547170" y="3035300"/>
            <a:ext cx="90488" cy="11271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9" name="円/楕円 58"/>
          <p:cNvSpPr/>
          <p:nvPr/>
        </p:nvSpPr>
        <p:spPr>
          <a:xfrm>
            <a:off x="2746945" y="4437063"/>
            <a:ext cx="90488" cy="11271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0" name="円/楕円 59"/>
          <p:cNvSpPr/>
          <p:nvPr/>
        </p:nvSpPr>
        <p:spPr>
          <a:xfrm>
            <a:off x="4547170" y="4443413"/>
            <a:ext cx="90488" cy="11271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1" name="円/楕円 60"/>
          <p:cNvSpPr/>
          <p:nvPr/>
        </p:nvSpPr>
        <p:spPr>
          <a:xfrm>
            <a:off x="2753295" y="5503863"/>
            <a:ext cx="90488" cy="11112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2" name="円/楕円 61"/>
          <p:cNvSpPr/>
          <p:nvPr/>
        </p:nvSpPr>
        <p:spPr>
          <a:xfrm>
            <a:off x="2753295" y="5757863"/>
            <a:ext cx="90488" cy="11271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3" name="円/楕円 62"/>
          <p:cNvSpPr/>
          <p:nvPr/>
        </p:nvSpPr>
        <p:spPr>
          <a:xfrm>
            <a:off x="4553520" y="5510213"/>
            <a:ext cx="90488" cy="11271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4" name="円/楕円 63"/>
          <p:cNvSpPr/>
          <p:nvPr/>
        </p:nvSpPr>
        <p:spPr>
          <a:xfrm>
            <a:off x="4553520" y="5764213"/>
            <a:ext cx="90488" cy="11271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5" name="円/楕円 64"/>
          <p:cNvSpPr/>
          <p:nvPr/>
        </p:nvSpPr>
        <p:spPr>
          <a:xfrm>
            <a:off x="2745358" y="3716338"/>
            <a:ext cx="90487" cy="11271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6" name="円/楕円 65"/>
          <p:cNvSpPr/>
          <p:nvPr/>
        </p:nvSpPr>
        <p:spPr>
          <a:xfrm>
            <a:off x="4545583" y="3724275"/>
            <a:ext cx="90487" cy="11271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7" name="円/楕円 66"/>
          <p:cNvSpPr/>
          <p:nvPr/>
        </p:nvSpPr>
        <p:spPr>
          <a:xfrm>
            <a:off x="2753295" y="4967288"/>
            <a:ext cx="90488" cy="11271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8" name="円/楕円 67"/>
          <p:cNvSpPr/>
          <p:nvPr/>
        </p:nvSpPr>
        <p:spPr>
          <a:xfrm>
            <a:off x="4553520" y="4975225"/>
            <a:ext cx="90488" cy="11271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5148064" y="2781300"/>
            <a:ext cx="1900237" cy="3103563"/>
            <a:chOff x="5408613" y="2781300"/>
            <a:chExt cx="1900237" cy="3103563"/>
          </a:xfrm>
        </p:grpSpPr>
        <p:sp>
          <p:nvSpPr>
            <p:cNvPr id="14346" name="Rectangle 30"/>
            <p:cNvSpPr>
              <a:spLocks noChangeArrowheads="1"/>
            </p:cNvSpPr>
            <p:nvPr/>
          </p:nvSpPr>
          <p:spPr bwMode="auto">
            <a:xfrm>
              <a:off x="5435600" y="2852738"/>
              <a:ext cx="1822450" cy="2944812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4348" name="Line 32"/>
            <p:cNvSpPr>
              <a:spLocks noChangeShapeType="1"/>
            </p:cNvSpPr>
            <p:nvPr/>
          </p:nvSpPr>
          <p:spPr bwMode="auto">
            <a:xfrm>
              <a:off x="5435600" y="4486275"/>
              <a:ext cx="182245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350" name="Rectangle 34"/>
            <p:cNvSpPr>
              <a:spLocks noChangeArrowheads="1"/>
            </p:cNvSpPr>
            <p:nvPr/>
          </p:nvSpPr>
          <p:spPr bwMode="auto">
            <a:xfrm>
              <a:off x="5435600" y="5583238"/>
              <a:ext cx="1822450" cy="222250"/>
            </a:xfrm>
            <a:prstGeom prst="rect">
              <a:avLst/>
            </a:prstGeom>
            <a:solidFill>
              <a:srgbClr val="CCFFCC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endParaRPr lang="ja-JP" altLang="en-US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14351" name="Rectangle 35"/>
            <p:cNvSpPr>
              <a:spLocks noChangeArrowheads="1"/>
            </p:cNvSpPr>
            <p:nvPr/>
          </p:nvSpPr>
          <p:spPr bwMode="auto">
            <a:xfrm>
              <a:off x="5413375" y="2852738"/>
              <a:ext cx="1822450" cy="222250"/>
            </a:xfrm>
            <a:prstGeom prst="rect">
              <a:avLst/>
            </a:prstGeom>
            <a:solidFill>
              <a:srgbClr val="CCFFCC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endParaRPr lang="ja-JP" altLang="en-US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69" name="円/楕円 68"/>
            <p:cNvSpPr/>
            <p:nvPr/>
          </p:nvSpPr>
          <p:spPr>
            <a:xfrm>
              <a:off x="5411788" y="2781300"/>
              <a:ext cx="90487" cy="11271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70" name="円/楕円 69"/>
            <p:cNvSpPr/>
            <p:nvPr/>
          </p:nvSpPr>
          <p:spPr>
            <a:xfrm>
              <a:off x="5411788" y="3035300"/>
              <a:ext cx="90487" cy="11271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71" name="円/楕円 70"/>
            <p:cNvSpPr/>
            <p:nvPr/>
          </p:nvSpPr>
          <p:spPr>
            <a:xfrm>
              <a:off x="7212013" y="2787650"/>
              <a:ext cx="90487" cy="11271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72" name="円/楕円 71"/>
            <p:cNvSpPr/>
            <p:nvPr/>
          </p:nvSpPr>
          <p:spPr>
            <a:xfrm>
              <a:off x="7212013" y="3043238"/>
              <a:ext cx="90487" cy="111125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73" name="円/楕円 72"/>
            <p:cNvSpPr/>
            <p:nvPr/>
          </p:nvSpPr>
          <p:spPr>
            <a:xfrm>
              <a:off x="5411788" y="4443413"/>
              <a:ext cx="90487" cy="112712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74" name="円/楕円 73"/>
            <p:cNvSpPr/>
            <p:nvPr/>
          </p:nvSpPr>
          <p:spPr>
            <a:xfrm>
              <a:off x="7212013" y="4451350"/>
              <a:ext cx="90487" cy="11271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75" name="円/楕円 74"/>
            <p:cNvSpPr/>
            <p:nvPr/>
          </p:nvSpPr>
          <p:spPr>
            <a:xfrm>
              <a:off x="5418138" y="5510213"/>
              <a:ext cx="90487" cy="112712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76" name="円/楕円 75"/>
            <p:cNvSpPr/>
            <p:nvPr/>
          </p:nvSpPr>
          <p:spPr>
            <a:xfrm>
              <a:off x="5418138" y="5764213"/>
              <a:ext cx="90487" cy="112712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77" name="円/楕円 76"/>
            <p:cNvSpPr/>
            <p:nvPr/>
          </p:nvSpPr>
          <p:spPr>
            <a:xfrm>
              <a:off x="7218363" y="5516563"/>
              <a:ext cx="90487" cy="112712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78" name="円/楕円 77"/>
            <p:cNvSpPr/>
            <p:nvPr/>
          </p:nvSpPr>
          <p:spPr>
            <a:xfrm>
              <a:off x="7218363" y="5772150"/>
              <a:ext cx="90487" cy="11271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79" name="円/楕円 78"/>
            <p:cNvSpPr/>
            <p:nvPr/>
          </p:nvSpPr>
          <p:spPr>
            <a:xfrm>
              <a:off x="5408613" y="3724275"/>
              <a:ext cx="90487" cy="11271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80" name="円/楕円 79"/>
            <p:cNvSpPr/>
            <p:nvPr/>
          </p:nvSpPr>
          <p:spPr>
            <a:xfrm>
              <a:off x="7208838" y="3730625"/>
              <a:ext cx="90487" cy="11271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81" name="円/楕円 80"/>
            <p:cNvSpPr/>
            <p:nvPr/>
          </p:nvSpPr>
          <p:spPr>
            <a:xfrm>
              <a:off x="5418138" y="4975225"/>
              <a:ext cx="90487" cy="11271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82" name="円/楕円 81"/>
            <p:cNvSpPr/>
            <p:nvPr/>
          </p:nvSpPr>
          <p:spPr>
            <a:xfrm>
              <a:off x="7218363" y="4981575"/>
              <a:ext cx="90487" cy="11271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sp>
        <p:nvSpPr>
          <p:cNvPr id="83" name="テキスト ボックス 82"/>
          <p:cNvSpPr txBox="1"/>
          <p:nvPr/>
        </p:nvSpPr>
        <p:spPr>
          <a:xfrm>
            <a:off x="2896288" y="928906"/>
            <a:ext cx="4320058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グラウンドにはラインは引かずマーカーにて</a:t>
            </a:r>
            <a:endParaRPr lang="en-US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defRPr/>
            </a:pP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試合エリアを分ける。</a:t>
            </a: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3419872" y="6381328"/>
            <a:ext cx="59046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選手、指導員、スタッフのみ競技場内は入退場可能</a:t>
            </a:r>
            <a:endParaRPr lang="en-US" altLang="ja-JP" sz="11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トラック内へは人工芝以外での出入り及び利用禁止、アップ等の練習利用も禁止する。</a:t>
            </a:r>
          </a:p>
          <a:p>
            <a:endParaRPr lang="ja-JP" altLang="en-US" sz="11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7" name="正方形/長方形 86"/>
          <p:cNvSpPr/>
          <p:nvPr/>
        </p:nvSpPr>
        <p:spPr>
          <a:xfrm>
            <a:off x="4575568" y="2048562"/>
            <a:ext cx="599483" cy="78909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4" name="グループ化 93"/>
          <p:cNvGrpSpPr/>
          <p:nvPr/>
        </p:nvGrpSpPr>
        <p:grpSpPr>
          <a:xfrm>
            <a:off x="7092280" y="3522563"/>
            <a:ext cx="1173956" cy="1346597"/>
            <a:chOff x="7214394" y="3522563"/>
            <a:chExt cx="1173956" cy="1346597"/>
          </a:xfrm>
        </p:grpSpPr>
        <p:cxnSp>
          <p:nvCxnSpPr>
            <p:cNvPr id="95" name="直線コネクタ 94"/>
            <p:cNvCxnSpPr/>
            <p:nvPr/>
          </p:nvCxnSpPr>
          <p:spPr>
            <a:xfrm flipV="1">
              <a:off x="7243763" y="3522563"/>
              <a:ext cx="1144587" cy="619225"/>
            </a:xfrm>
            <a:prstGeom prst="line">
              <a:avLst/>
            </a:prstGeom>
            <a:ln w="5715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線コネクタ 95"/>
            <p:cNvCxnSpPr/>
            <p:nvPr/>
          </p:nvCxnSpPr>
          <p:spPr>
            <a:xfrm flipV="1">
              <a:off x="7214394" y="4249935"/>
              <a:ext cx="1144587" cy="619225"/>
            </a:xfrm>
            <a:prstGeom prst="line">
              <a:avLst/>
            </a:prstGeom>
            <a:ln w="5715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線コネクタ 96"/>
            <p:cNvCxnSpPr/>
            <p:nvPr/>
          </p:nvCxnSpPr>
          <p:spPr>
            <a:xfrm>
              <a:off x="7556427" y="3933056"/>
              <a:ext cx="0" cy="764381"/>
            </a:xfrm>
            <a:prstGeom prst="line">
              <a:avLst/>
            </a:prstGeom>
            <a:ln w="381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グループ化 89"/>
          <p:cNvGrpSpPr/>
          <p:nvPr/>
        </p:nvGrpSpPr>
        <p:grpSpPr>
          <a:xfrm>
            <a:off x="1619672" y="3373785"/>
            <a:ext cx="1046854" cy="1430468"/>
            <a:chOff x="1518150" y="3373785"/>
            <a:chExt cx="1046854" cy="1430468"/>
          </a:xfrm>
        </p:grpSpPr>
        <p:cxnSp>
          <p:nvCxnSpPr>
            <p:cNvPr id="91" name="直線コネクタ 90"/>
            <p:cNvCxnSpPr/>
            <p:nvPr/>
          </p:nvCxnSpPr>
          <p:spPr>
            <a:xfrm flipH="1" flipV="1">
              <a:off x="1540272" y="3373785"/>
              <a:ext cx="1024732" cy="700980"/>
            </a:xfrm>
            <a:prstGeom prst="line">
              <a:avLst/>
            </a:prstGeom>
            <a:ln w="5715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コネクタ 91"/>
            <p:cNvCxnSpPr/>
            <p:nvPr/>
          </p:nvCxnSpPr>
          <p:spPr>
            <a:xfrm flipH="1" flipV="1">
              <a:off x="1518150" y="4103273"/>
              <a:ext cx="1024732" cy="700980"/>
            </a:xfrm>
            <a:prstGeom prst="line">
              <a:avLst/>
            </a:prstGeom>
            <a:ln w="5715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コネクタ 92"/>
            <p:cNvCxnSpPr/>
            <p:nvPr/>
          </p:nvCxnSpPr>
          <p:spPr>
            <a:xfrm>
              <a:off x="2265363" y="3843338"/>
              <a:ext cx="0" cy="764381"/>
            </a:xfrm>
            <a:prstGeom prst="line">
              <a:avLst/>
            </a:prstGeom>
            <a:ln w="381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正方形/長方形 83"/>
          <p:cNvSpPr/>
          <p:nvPr/>
        </p:nvSpPr>
        <p:spPr>
          <a:xfrm rot="18540436">
            <a:off x="2137617" y="2147771"/>
            <a:ext cx="421112" cy="7531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正方形/長方形 85"/>
          <p:cNvSpPr/>
          <p:nvPr/>
        </p:nvSpPr>
        <p:spPr>
          <a:xfrm rot="2847170">
            <a:off x="7135095" y="2105115"/>
            <a:ext cx="468583" cy="78154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2705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111"/>
          <p:cNvSpPr>
            <a:spLocks noChangeArrowheads="1"/>
          </p:cNvSpPr>
          <p:nvPr/>
        </p:nvSpPr>
        <p:spPr bwMode="auto">
          <a:xfrm>
            <a:off x="684213" y="2346325"/>
            <a:ext cx="8280400" cy="3992563"/>
          </a:xfrm>
          <a:prstGeom prst="roundRect">
            <a:avLst>
              <a:gd name="adj" fmla="val 50000"/>
            </a:avLst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315" name="AutoShape 110"/>
          <p:cNvSpPr>
            <a:spLocks noChangeArrowheads="1"/>
          </p:cNvSpPr>
          <p:nvPr/>
        </p:nvSpPr>
        <p:spPr bwMode="auto">
          <a:xfrm>
            <a:off x="1187450" y="2754313"/>
            <a:ext cx="7204075" cy="3116262"/>
          </a:xfrm>
          <a:prstGeom prst="roundRect">
            <a:avLst>
              <a:gd name="adj" fmla="val 50000"/>
            </a:avLst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316" name="Rectangle 28"/>
          <p:cNvSpPr>
            <a:spLocks noChangeArrowheads="1"/>
          </p:cNvSpPr>
          <p:nvPr/>
        </p:nvSpPr>
        <p:spPr bwMode="auto">
          <a:xfrm>
            <a:off x="2508250" y="2847626"/>
            <a:ext cx="4735513" cy="30575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/>
          </a:p>
        </p:txBody>
      </p:sp>
      <p:sp>
        <p:nvSpPr>
          <p:cNvPr id="2" name="正方形/長方形 1"/>
          <p:cNvSpPr/>
          <p:nvPr/>
        </p:nvSpPr>
        <p:spPr>
          <a:xfrm>
            <a:off x="2508250" y="2997200"/>
            <a:ext cx="4730750" cy="2663825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318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75616732-F952-407F-A744-D3A8E7927FBF}" type="slidenum">
              <a:rPr kumimoji="0" lang="en-US" altLang="ja-JP" smtClean="0"/>
              <a:pPr/>
              <a:t>11</a:t>
            </a:fld>
            <a:endParaRPr kumimoji="0" lang="en-US" altLang="ja-JP"/>
          </a:p>
        </p:txBody>
      </p:sp>
      <p:pic>
        <p:nvPicPr>
          <p:cNvPr id="13319" name="図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8" y="908050"/>
            <a:ext cx="2001837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0" name="正方形/長方形 23"/>
          <p:cNvSpPr>
            <a:spLocks noChangeArrowheads="1"/>
          </p:cNvSpPr>
          <p:nvPr/>
        </p:nvSpPr>
        <p:spPr bwMode="auto">
          <a:xfrm>
            <a:off x="431800" y="141288"/>
            <a:ext cx="79565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②ラ・ガールズ　ｉｎ　等々力 </a:t>
            </a:r>
            <a:endParaRPr lang="en-US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/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③アゼリアカップ（中学生）</a:t>
            </a:r>
            <a:endParaRPr lang="en-US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/>
            <a:endParaRPr lang="en-US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/>
            <a:endParaRPr lang="en-US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3321" name="スライド番号プレースホルダー 3"/>
          <p:cNvSpPr txBox="1">
            <a:spLocks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692150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987425" indent="-293688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281113" indent="-2921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598613" indent="-315913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0558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5130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29702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4274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5ABE4DA0-E788-4617-B5A1-B3A32331F2DE}" type="slidenum">
              <a:rPr kumimoji="0" lang="en-US" altLang="ja-JP" sz="10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kumimoji="0" lang="en-US" altLang="ja-JP" sz="1000"/>
          </a:p>
        </p:txBody>
      </p:sp>
      <p:sp>
        <p:nvSpPr>
          <p:cNvPr id="67" name="円/楕円 66"/>
          <p:cNvSpPr/>
          <p:nvPr/>
        </p:nvSpPr>
        <p:spPr>
          <a:xfrm>
            <a:off x="2484438" y="5013176"/>
            <a:ext cx="90487" cy="11271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2528888" y="3013075"/>
            <a:ext cx="170656" cy="2624138"/>
          </a:xfrm>
          <a:prstGeom prst="rect">
            <a:avLst/>
          </a:prstGeom>
          <a:solidFill>
            <a:schemeClr val="bg1"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4" name="正方形/長方形 93"/>
          <p:cNvSpPr/>
          <p:nvPr/>
        </p:nvSpPr>
        <p:spPr>
          <a:xfrm>
            <a:off x="7092279" y="3019425"/>
            <a:ext cx="124495" cy="2624138"/>
          </a:xfrm>
          <a:prstGeom prst="rect">
            <a:avLst/>
          </a:prstGeom>
          <a:solidFill>
            <a:schemeClr val="bg1"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pSp>
        <p:nvGrpSpPr>
          <p:cNvPr id="13352" name="グループ化 86"/>
          <p:cNvGrpSpPr>
            <a:grpSpLocks/>
          </p:cNvGrpSpPr>
          <p:nvPr/>
        </p:nvGrpSpPr>
        <p:grpSpPr bwMode="auto">
          <a:xfrm>
            <a:off x="2796630" y="2565400"/>
            <a:ext cx="136525" cy="347663"/>
            <a:chOff x="5273154" y="764704"/>
            <a:chExt cx="413122" cy="666278"/>
          </a:xfrm>
        </p:grpSpPr>
        <p:cxnSp>
          <p:nvCxnSpPr>
            <p:cNvPr id="99" name="直線コネクタ 98"/>
            <p:cNvCxnSpPr/>
            <p:nvPr/>
          </p:nvCxnSpPr>
          <p:spPr>
            <a:xfrm flipV="1">
              <a:off x="5273154" y="764704"/>
              <a:ext cx="19215" cy="6662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フローチャート : せん孔テープ 88"/>
            <p:cNvSpPr/>
            <p:nvPr/>
          </p:nvSpPr>
          <p:spPr>
            <a:xfrm>
              <a:off x="5292369" y="764704"/>
              <a:ext cx="393907" cy="334660"/>
            </a:xfrm>
            <a:prstGeom prst="flowChartPunchedTape">
              <a:avLst/>
            </a:prstGeom>
            <a:solidFill>
              <a:srgbClr val="00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grpSp>
        <p:nvGrpSpPr>
          <p:cNvPr id="13353" name="グループ化 86"/>
          <p:cNvGrpSpPr>
            <a:grpSpLocks/>
          </p:cNvGrpSpPr>
          <p:nvPr/>
        </p:nvGrpSpPr>
        <p:grpSpPr bwMode="auto">
          <a:xfrm>
            <a:off x="3498850" y="2565400"/>
            <a:ext cx="136525" cy="347663"/>
            <a:chOff x="5273154" y="764704"/>
            <a:chExt cx="413122" cy="666278"/>
          </a:xfrm>
        </p:grpSpPr>
        <p:cxnSp>
          <p:nvCxnSpPr>
            <p:cNvPr id="102" name="直線コネクタ 101"/>
            <p:cNvCxnSpPr/>
            <p:nvPr/>
          </p:nvCxnSpPr>
          <p:spPr>
            <a:xfrm flipV="1">
              <a:off x="5273154" y="764704"/>
              <a:ext cx="19215" cy="6662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フローチャート : せん孔テープ 88"/>
            <p:cNvSpPr/>
            <p:nvPr/>
          </p:nvSpPr>
          <p:spPr>
            <a:xfrm>
              <a:off x="5292369" y="764704"/>
              <a:ext cx="393907" cy="334660"/>
            </a:xfrm>
            <a:prstGeom prst="flowChartPunchedTape">
              <a:avLst/>
            </a:prstGeom>
            <a:solidFill>
              <a:srgbClr val="00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grpSp>
        <p:nvGrpSpPr>
          <p:cNvPr id="13355" name="グループ化 86"/>
          <p:cNvGrpSpPr>
            <a:grpSpLocks/>
          </p:cNvGrpSpPr>
          <p:nvPr/>
        </p:nvGrpSpPr>
        <p:grpSpPr bwMode="auto">
          <a:xfrm>
            <a:off x="6300788" y="2565400"/>
            <a:ext cx="136525" cy="347663"/>
            <a:chOff x="5273154" y="764704"/>
            <a:chExt cx="413122" cy="666278"/>
          </a:xfrm>
        </p:grpSpPr>
        <p:cxnSp>
          <p:nvCxnSpPr>
            <p:cNvPr id="108" name="直線コネクタ 107"/>
            <p:cNvCxnSpPr/>
            <p:nvPr/>
          </p:nvCxnSpPr>
          <p:spPr>
            <a:xfrm flipV="1">
              <a:off x="5273154" y="764704"/>
              <a:ext cx="19215" cy="6662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フローチャート : せん孔テープ 88"/>
            <p:cNvSpPr/>
            <p:nvPr/>
          </p:nvSpPr>
          <p:spPr>
            <a:xfrm>
              <a:off x="5292369" y="764704"/>
              <a:ext cx="393907" cy="334660"/>
            </a:xfrm>
            <a:prstGeom prst="flowChartPunchedTape">
              <a:avLst/>
            </a:prstGeom>
            <a:solidFill>
              <a:srgbClr val="00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grpSp>
        <p:nvGrpSpPr>
          <p:cNvPr id="13357" name="グループ化 86"/>
          <p:cNvGrpSpPr>
            <a:grpSpLocks/>
          </p:cNvGrpSpPr>
          <p:nvPr/>
        </p:nvGrpSpPr>
        <p:grpSpPr bwMode="auto">
          <a:xfrm>
            <a:off x="7243763" y="2565400"/>
            <a:ext cx="136525" cy="347663"/>
            <a:chOff x="5273154" y="764704"/>
            <a:chExt cx="413122" cy="666278"/>
          </a:xfrm>
        </p:grpSpPr>
        <p:cxnSp>
          <p:nvCxnSpPr>
            <p:cNvPr id="114" name="直線コネクタ 113"/>
            <p:cNvCxnSpPr/>
            <p:nvPr/>
          </p:nvCxnSpPr>
          <p:spPr>
            <a:xfrm flipV="1">
              <a:off x="5273154" y="764704"/>
              <a:ext cx="19215" cy="6662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フローチャート : せん孔テープ 88"/>
            <p:cNvSpPr/>
            <p:nvPr/>
          </p:nvSpPr>
          <p:spPr>
            <a:xfrm>
              <a:off x="5292369" y="764704"/>
              <a:ext cx="393907" cy="334660"/>
            </a:xfrm>
            <a:prstGeom prst="flowChartPunchedTape">
              <a:avLst/>
            </a:prstGeom>
            <a:solidFill>
              <a:srgbClr val="00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grpSp>
        <p:nvGrpSpPr>
          <p:cNvPr id="13359" name="グループ化 86"/>
          <p:cNvGrpSpPr>
            <a:grpSpLocks/>
          </p:cNvGrpSpPr>
          <p:nvPr/>
        </p:nvGrpSpPr>
        <p:grpSpPr bwMode="auto">
          <a:xfrm>
            <a:off x="2717255" y="5241925"/>
            <a:ext cx="138112" cy="347663"/>
            <a:chOff x="5273154" y="764704"/>
            <a:chExt cx="413122" cy="666278"/>
          </a:xfrm>
        </p:grpSpPr>
        <p:cxnSp>
          <p:nvCxnSpPr>
            <p:cNvPr id="120" name="直線コネクタ 119"/>
            <p:cNvCxnSpPr/>
            <p:nvPr/>
          </p:nvCxnSpPr>
          <p:spPr>
            <a:xfrm flipV="1">
              <a:off x="5273154" y="764704"/>
              <a:ext cx="18994" cy="6662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フローチャート : せん孔テープ 88"/>
            <p:cNvSpPr/>
            <p:nvPr/>
          </p:nvSpPr>
          <p:spPr>
            <a:xfrm>
              <a:off x="5292148" y="764704"/>
              <a:ext cx="394128" cy="334660"/>
            </a:xfrm>
            <a:prstGeom prst="flowChartPunchedTape">
              <a:avLst/>
            </a:prstGeom>
            <a:solidFill>
              <a:srgbClr val="00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grpSp>
        <p:nvGrpSpPr>
          <p:cNvPr id="13360" name="グループ化 86"/>
          <p:cNvGrpSpPr>
            <a:grpSpLocks/>
          </p:cNvGrpSpPr>
          <p:nvPr/>
        </p:nvGrpSpPr>
        <p:grpSpPr bwMode="auto">
          <a:xfrm>
            <a:off x="3427413" y="5229225"/>
            <a:ext cx="136525" cy="349250"/>
            <a:chOff x="5273154" y="764704"/>
            <a:chExt cx="413122" cy="666278"/>
          </a:xfrm>
        </p:grpSpPr>
        <p:cxnSp>
          <p:nvCxnSpPr>
            <p:cNvPr id="123" name="直線コネクタ 122"/>
            <p:cNvCxnSpPr/>
            <p:nvPr/>
          </p:nvCxnSpPr>
          <p:spPr>
            <a:xfrm flipV="1">
              <a:off x="5273154" y="764704"/>
              <a:ext cx="19215" cy="6662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フローチャート : せん孔テープ 88"/>
            <p:cNvSpPr/>
            <p:nvPr/>
          </p:nvSpPr>
          <p:spPr>
            <a:xfrm>
              <a:off x="5292369" y="764704"/>
              <a:ext cx="393907" cy="333139"/>
            </a:xfrm>
            <a:prstGeom prst="flowChartPunchedTape">
              <a:avLst/>
            </a:prstGeom>
            <a:solidFill>
              <a:srgbClr val="00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grpSp>
        <p:nvGrpSpPr>
          <p:cNvPr id="13361" name="グループ化 86"/>
          <p:cNvGrpSpPr>
            <a:grpSpLocks/>
          </p:cNvGrpSpPr>
          <p:nvPr/>
        </p:nvGrpSpPr>
        <p:grpSpPr bwMode="auto">
          <a:xfrm>
            <a:off x="4824413" y="5241925"/>
            <a:ext cx="136525" cy="347663"/>
            <a:chOff x="5273154" y="764704"/>
            <a:chExt cx="413122" cy="666278"/>
          </a:xfrm>
        </p:grpSpPr>
        <p:cxnSp>
          <p:nvCxnSpPr>
            <p:cNvPr id="126" name="直線コネクタ 125"/>
            <p:cNvCxnSpPr/>
            <p:nvPr/>
          </p:nvCxnSpPr>
          <p:spPr>
            <a:xfrm flipV="1">
              <a:off x="5273154" y="764704"/>
              <a:ext cx="19215" cy="6662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フローチャート : せん孔テープ 88"/>
            <p:cNvSpPr/>
            <p:nvPr/>
          </p:nvSpPr>
          <p:spPr>
            <a:xfrm>
              <a:off x="5292369" y="764704"/>
              <a:ext cx="393907" cy="334660"/>
            </a:xfrm>
            <a:prstGeom prst="flowChartPunchedTape">
              <a:avLst/>
            </a:prstGeom>
            <a:solidFill>
              <a:srgbClr val="00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grpSp>
        <p:nvGrpSpPr>
          <p:cNvPr id="13362" name="グループ化 86"/>
          <p:cNvGrpSpPr>
            <a:grpSpLocks/>
          </p:cNvGrpSpPr>
          <p:nvPr/>
        </p:nvGrpSpPr>
        <p:grpSpPr bwMode="auto">
          <a:xfrm>
            <a:off x="6340670" y="5278233"/>
            <a:ext cx="136525" cy="349250"/>
            <a:chOff x="5273154" y="764704"/>
            <a:chExt cx="413122" cy="666278"/>
          </a:xfrm>
        </p:grpSpPr>
        <p:cxnSp>
          <p:nvCxnSpPr>
            <p:cNvPr id="129" name="直線コネクタ 128"/>
            <p:cNvCxnSpPr/>
            <p:nvPr/>
          </p:nvCxnSpPr>
          <p:spPr>
            <a:xfrm flipV="1">
              <a:off x="5273154" y="764704"/>
              <a:ext cx="19215" cy="6662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フローチャート : せん孔テープ 88"/>
            <p:cNvSpPr/>
            <p:nvPr/>
          </p:nvSpPr>
          <p:spPr>
            <a:xfrm>
              <a:off x="5292369" y="764704"/>
              <a:ext cx="393907" cy="333139"/>
            </a:xfrm>
            <a:prstGeom prst="flowChartPunchedTape">
              <a:avLst/>
            </a:prstGeom>
            <a:solidFill>
              <a:srgbClr val="00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grpSp>
        <p:nvGrpSpPr>
          <p:cNvPr id="13364" name="グループ化 86"/>
          <p:cNvGrpSpPr>
            <a:grpSpLocks/>
          </p:cNvGrpSpPr>
          <p:nvPr/>
        </p:nvGrpSpPr>
        <p:grpSpPr bwMode="auto">
          <a:xfrm>
            <a:off x="7243763" y="5229225"/>
            <a:ext cx="136525" cy="349250"/>
            <a:chOff x="5273154" y="764704"/>
            <a:chExt cx="413122" cy="666278"/>
          </a:xfrm>
        </p:grpSpPr>
        <p:cxnSp>
          <p:nvCxnSpPr>
            <p:cNvPr id="135" name="直線コネクタ 134"/>
            <p:cNvCxnSpPr/>
            <p:nvPr/>
          </p:nvCxnSpPr>
          <p:spPr>
            <a:xfrm flipV="1">
              <a:off x="5273154" y="764704"/>
              <a:ext cx="19215" cy="6662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フローチャート : せん孔テープ 88"/>
            <p:cNvSpPr/>
            <p:nvPr/>
          </p:nvSpPr>
          <p:spPr>
            <a:xfrm>
              <a:off x="5292369" y="764704"/>
              <a:ext cx="393907" cy="333139"/>
            </a:xfrm>
            <a:prstGeom prst="flowChartPunchedTape">
              <a:avLst/>
            </a:prstGeom>
            <a:solidFill>
              <a:srgbClr val="00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sp>
        <p:nvSpPr>
          <p:cNvPr id="137" name="テキスト ボックス 136"/>
          <p:cNvSpPr txBox="1"/>
          <p:nvPr/>
        </p:nvSpPr>
        <p:spPr>
          <a:xfrm>
            <a:off x="3172795" y="463350"/>
            <a:ext cx="4663180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グラウンド外周はサッカー用ラインを使用。他のラインはプレートマーカーを使用。また、フラッグを各エリアに設置する。</a:t>
            </a:r>
            <a:endParaRPr lang="en-US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44" name="正方形/長方形 143"/>
          <p:cNvSpPr/>
          <p:nvPr/>
        </p:nvSpPr>
        <p:spPr>
          <a:xfrm>
            <a:off x="4546399" y="2077678"/>
            <a:ext cx="599483" cy="78909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テキスト ボックス 138"/>
          <p:cNvSpPr txBox="1"/>
          <p:nvPr/>
        </p:nvSpPr>
        <p:spPr>
          <a:xfrm>
            <a:off x="3419872" y="6381328"/>
            <a:ext cx="59046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kumimoji="1"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選手、指導員、スタッフのみ競技場内は入退場可能</a:t>
            </a:r>
            <a:endParaRPr kumimoji="1" lang="en-US" altLang="ja-JP" sz="11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トラック内へは人工芝以外での出入り及び利用禁止、アップ等の練習利用も禁止する。</a:t>
            </a:r>
          </a:p>
          <a:p>
            <a:endParaRPr lang="ja-JP" altLang="en-US" sz="11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164" name="グループ化 163"/>
          <p:cNvGrpSpPr/>
          <p:nvPr/>
        </p:nvGrpSpPr>
        <p:grpSpPr>
          <a:xfrm>
            <a:off x="7092280" y="3522563"/>
            <a:ext cx="1173956" cy="1346597"/>
            <a:chOff x="7214394" y="3522563"/>
            <a:chExt cx="1173956" cy="1346597"/>
          </a:xfrm>
        </p:grpSpPr>
        <p:cxnSp>
          <p:nvCxnSpPr>
            <p:cNvPr id="165" name="直線コネクタ 164"/>
            <p:cNvCxnSpPr/>
            <p:nvPr/>
          </p:nvCxnSpPr>
          <p:spPr>
            <a:xfrm flipV="1">
              <a:off x="7243763" y="3522563"/>
              <a:ext cx="1144587" cy="619225"/>
            </a:xfrm>
            <a:prstGeom prst="line">
              <a:avLst/>
            </a:prstGeom>
            <a:ln w="5715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直線コネクタ 165"/>
            <p:cNvCxnSpPr/>
            <p:nvPr/>
          </p:nvCxnSpPr>
          <p:spPr>
            <a:xfrm flipV="1">
              <a:off x="7214394" y="4249935"/>
              <a:ext cx="1144587" cy="619225"/>
            </a:xfrm>
            <a:prstGeom prst="line">
              <a:avLst/>
            </a:prstGeom>
            <a:ln w="5715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線コネクタ 166"/>
            <p:cNvCxnSpPr/>
            <p:nvPr/>
          </p:nvCxnSpPr>
          <p:spPr>
            <a:xfrm>
              <a:off x="7556427" y="3933056"/>
              <a:ext cx="0" cy="764381"/>
            </a:xfrm>
            <a:prstGeom prst="line">
              <a:avLst/>
            </a:prstGeom>
            <a:ln w="381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0" name="正方形/長方形 139"/>
          <p:cNvSpPr/>
          <p:nvPr/>
        </p:nvSpPr>
        <p:spPr>
          <a:xfrm rot="18540436">
            <a:off x="2110049" y="2177587"/>
            <a:ext cx="421112" cy="7531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60" name="グループ化 159"/>
          <p:cNvGrpSpPr/>
          <p:nvPr/>
        </p:nvGrpSpPr>
        <p:grpSpPr>
          <a:xfrm>
            <a:off x="1619672" y="3373785"/>
            <a:ext cx="1046854" cy="1430468"/>
            <a:chOff x="1518150" y="3373785"/>
            <a:chExt cx="1046854" cy="1430468"/>
          </a:xfrm>
        </p:grpSpPr>
        <p:cxnSp>
          <p:nvCxnSpPr>
            <p:cNvPr id="161" name="直線コネクタ 160"/>
            <p:cNvCxnSpPr/>
            <p:nvPr/>
          </p:nvCxnSpPr>
          <p:spPr>
            <a:xfrm flipH="1" flipV="1">
              <a:off x="1540272" y="3373785"/>
              <a:ext cx="1024732" cy="700980"/>
            </a:xfrm>
            <a:prstGeom prst="line">
              <a:avLst/>
            </a:prstGeom>
            <a:ln w="5715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コネクタ 161"/>
            <p:cNvCxnSpPr/>
            <p:nvPr/>
          </p:nvCxnSpPr>
          <p:spPr>
            <a:xfrm flipH="1" flipV="1">
              <a:off x="1518150" y="4103273"/>
              <a:ext cx="1024732" cy="700980"/>
            </a:xfrm>
            <a:prstGeom prst="line">
              <a:avLst/>
            </a:prstGeom>
            <a:ln w="5715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直線コネクタ 162"/>
            <p:cNvCxnSpPr/>
            <p:nvPr/>
          </p:nvCxnSpPr>
          <p:spPr>
            <a:xfrm>
              <a:off x="2265363" y="3843338"/>
              <a:ext cx="0" cy="764381"/>
            </a:xfrm>
            <a:prstGeom prst="line">
              <a:avLst/>
            </a:prstGeom>
            <a:ln w="381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1" name="正方形/長方形 140"/>
          <p:cNvSpPr/>
          <p:nvPr/>
        </p:nvSpPr>
        <p:spPr>
          <a:xfrm rot="2847170">
            <a:off x="7135095" y="2105115"/>
            <a:ext cx="468583" cy="78154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3354" name="グループ化 86"/>
          <p:cNvGrpSpPr>
            <a:grpSpLocks/>
          </p:cNvGrpSpPr>
          <p:nvPr/>
        </p:nvGrpSpPr>
        <p:grpSpPr bwMode="auto">
          <a:xfrm>
            <a:off x="4795838" y="2565400"/>
            <a:ext cx="136525" cy="347663"/>
            <a:chOff x="5273154" y="764704"/>
            <a:chExt cx="413122" cy="666278"/>
          </a:xfrm>
        </p:grpSpPr>
        <p:cxnSp>
          <p:nvCxnSpPr>
            <p:cNvPr id="105" name="直線コネクタ 104"/>
            <p:cNvCxnSpPr/>
            <p:nvPr/>
          </p:nvCxnSpPr>
          <p:spPr>
            <a:xfrm flipV="1">
              <a:off x="5273154" y="764704"/>
              <a:ext cx="19215" cy="6662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フローチャート : せん孔テープ 88"/>
            <p:cNvSpPr/>
            <p:nvPr/>
          </p:nvSpPr>
          <p:spPr>
            <a:xfrm>
              <a:off x="5292369" y="764704"/>
              <a:ext cx="393907" cy="334660"/>
            </a:xfrm>
            <a:prstGeom prst="flowChartPunchedTape">
              <a:avLst/>
            </a:prstGeom>
            <a:solidFill>
              <a:srgbClr val="00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grpSp>
        <p:nvGrpSpPr>
          <p:cNvPr id="13356" name="グループ化 86"/>
          <p:cNvGrpSpPr>
            <a:grpSpLocks/>
          </p:cNvGrpSpPr>
          <p:nvPr/>
        </p:nvGrpSpPr>
        <p:grpSpPr bwMode="auto">
          <a:xfrm>
            <a:off x="7099771" y="2565400"/>
            <a:ext cx="136525" cy="347663"/>
            <a:chOff x="5273154" y="764704"/>
            <a:chExt cx="413122" cy="666278"/>
          </a:xfrm>
        </p:grpSpPr>
        <p:cxnSp>
          <p:nvCxnSpPr>
            <p:cNvPr id="111" name="直線コネクタ 110"/>
            <p:cNvCxnSpPr/>
            <p:nvPr/>
          </p:nvCxnSpPr>
          <p:spPr>
            <a:xfrm flipV="1">
              <a:off x="5273154" y="764704"/>
              <a:ext cx="19215" cy="6662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フローチャート : せん孔テープ 88"/>
            <p:cNvSpPr/>
            <p:nvPr/>
          </p:nvSpPr>
          <p:spPr>
            <a:xfrm>
              <a:off x="5292369" y="764704"/>
              <a:ext cx="393907" cy="334660"/>
            </a:xfrm>
            <a:prstGeom prst="flowChartPunchedTape">
              <a:avLst/>
            </a:prstGeom>
            <a:solidFill>
              <a:srgbClr val="00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grpSp>
        <p:nvGrpSpPr>
          <p:cNvPr id="13351" name="グループ化 86"/>
          <p:cNvGrpSpPr>
            <a:grpSpLocks/>
          </p:cNvGrpSpPr>
          <p:nvPr/>
        </p:nvGrpSpPr>
        <p:grpSpPr bwMode="auto">
          <a:xfrm>
            <a:off x="2555875" y="2576513"/>
            <a:ext cx="136525" cy="347662"/>
            <a:chOff x="5273154" y="764704"/>
            <a:chExt cx="413122" cy="666278"/>
          </a:xfrm>
        </p:grpSpPr>
        <p:cxnSp>
          <p:nvCxnSpPr>
            <p:cNvPr id="96" name="直線コネクタ 95"/>
            <p:cNvCxnSpPr/>
            <p:nvPr/>
          </p:nvCxnSpPr>
          <p:spPr>
            <a:xfrm flipV="1">
              <a:off x="5273154" y="764704"/>
              <a:ext cx="19215" cy="6662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フローチャート : せん孔テープ 88"/>
            <p:cNvSpPr/>
            <p:nvPr/>
          </p:nvSpPr>
          <p:spPr>
            <a:xfrm>
              <a:off x="5292369" y="764704"/>
              <a:ext cx="393907" cy="334661"/>
            </a:xfrm>
            <a:prstGeom prst="flowChartPunchedTape">
              <a:avLst/>
            </a:prstGeom>
            <a:solidFill>
              <a:srgbClr val="00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grpSp>
        <p:nvGrpSpPr>
          <p:cNvPr id="13358" name="グループ化 86"/>
          <p:cNvGrpSpPr>
            <a:grpSpLocks/>
          </p:cNvGrpSpPr>
          <p:nvPr/>
        </p:nvGrpSpPr>
        <p:grpSpPr bwMode="auto">
          <a:xfrm>
            <a:off x="2495550" y="5240338"/>
            <a:ext cx="136525" cy="349250"/>
            <a:chOff x="5273154" y="764704"/>
            <a:chExt cx="413122" cy="666278"/>
          </a:xfrm>
        </p:grpSpPr>
        <p:cxnSp>
          <p:nvCxnSpPr>
            <p:cNvPr id="117" name="直線コネクタ 116"/>
            <p:cNvCxnSpPr/>
            <p:nvPr/>
          </p:nvCxnSpPr>
          <p:spPr>
            <a:xfrm flipV="1">
              <a:off x="5273154" y="764704"/>
              <a:ext cx="19215" cy="6662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フローチャート : せん孔テープ 88"/>
            <p:cNvSpPr/>
            <p:nvPr/>
          </p:nvSpPr>
          <p:spPr>
            <a:xfrm>
              <a:off x="5292369" y="764704"/>
              <a:ext cx="393907" cy="333139"/>
            </a:xfrm>
            <a:prstGeom prst="flowChartPunchedTape">
              <a:avLst/>
            </a:prstGeom>
            <a:solidFill>
              <a:srgbClr val="00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grpSp>
        <p:nvGrpSpPr>
          <p:cNvPr id="13363" name="グループ化 86"/>
          <p:cNvGrpSpPr>
            <a:grpSpLocks/>
          </p:cNvGrpSpPr>
          <p:nvPr/>
        </p:nvGrpSpPr>
        <p:grpSpPr bwMode="auto">
          <a:xfrm>
            <a:off x="7099771" y="5229225"/>
            <a:ext cx="136525" cy="349250"/>
            <a:chOff x="5273154" y="764704"/>
            <a:chExt cx="413122" cy="666278"/>
          </a:xfrm>
        </p:grpSpPr>
        <p:cxnSp>
          <p:nvCxnSpPr>
            <p:cNvPr id="132" name="直線コネクタ 131"/>
            <p:cNvCxnSpPr/>
            <p:nvPr/>
          </p:nvCxnSpPr>
          <p:spPr>
            <a:xfrm flipV="1">
              <a:off x="5273154" y="764704"/>
              <a:ext cx="19215" cy="6662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フローチャート : せん孔テープ 88"/>
            <p:cNvSpPr/>
            <p:nvPr/>
          </p:nvSpPr>
          <p:spPr>
            <a:xfrm>
              <a:off x="5292369" y="764704"/>
              <a:ext cx="393907" cy="333139"/>
            </a:xfrm>
            <a:prstGeom prst="flowChartPunchedTape">
              <a:avLst/>
            </a:prstGeom>
            <a:solidFill>
              <a:srgbClr val="00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7781417A-72AD-E49F-A500-99E463A4A2C7}"/>
              </a:ext>
            </a:extLst>
          </p:cNvPr>
          <p:cNvCxnSpPr/>
          <p:nvPr/>
        </p:nvCxnSpPr>
        <p:spPr>
          <a:xfrm>
            <a:off x="-1188640" y="3373785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9AA94F32-B06B-43C6-1304-51429EC25177}"/>
              </a:ext>
            </a:extLst>
          </p:cNvPr>
          <p:cNvCxnSpPr>
            <a:cxnSpLocks/>
          </p:cNvCxnSpPr>
          <p:nvPr/>
        </p:nvCxnSpPr>
        <p:spPr>
          <a:xfrm>
            <a:off x="4821238" y="3019425"/>
            <a:ext cx="0" cy="266382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EFFA492C-8745-6BF2-B3E4-B6A83135E8E4}"/>
              </a:ext>
            </a:extLst>
          </p:cNvPr>
          <p:cNvCxnSpPr>
            <a:cxnSpLocks/>
          </p:cNvCxnSpPr>
          <p:nvPr/>
        </p:nvCxnSpPr>
        <p:spPr>
          <a:xfrm>
            <a:off x="3505200" y="2979738"/>
            <a:ext cx="0" cy="266382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AB75904C-E35D-150E-EA9D-C40890B268CA}"/>
              </a:ext>
            </a:extLst>
          </p:cNvPr>
          <p:cNvCxnSpPr>
            <a:cxnSpLocks/>
          </p:cNvCxnSpPr>
          <p:nvPr/>
        </p:nvCxnSpPr>
        <p:spPr>
          <a:xfrm>
            <a:off x="6299303" y="3013075"/>
            <a:ext cx="0" cy="266382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94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1BC35B32-0A25-4AED-9518-7C139DEDA0CA}" type="slidenum">
              <a:rPr kumimoji="0" lang="en-US" altLang="ja-JP" smtClean="0"/>
              <a:pPr/>
              <a:t>12</a:t>
            </a:fld>
            <a:endParaRPr kumimoji="0" lang="en-US" altLang="ja-JP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/>
              <a:t>6</a:t>
            </a:r>
            <a:r>
              <a:rPr lang="ja-JP" altLang="en-US" dirty="0"/>
              <a:t>．競技場で注意する事項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321594"/>
            <a:ext cx="7424737" cy="4411662"/>
          </a:xfrm>
        </p:spPr>
        <p:txBody>
          <a:bodyPr/>
          <a:lstStyle/>
          <a:p>
            <a:pPr lvl="0"/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競技場入場は観戦者と競技者、スタッフと分ける。それぞれの動線で</a:t>
            </a:r>
            <a:endParaRPr lang="en-US" altLang="ja-JP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lvl="0" indent="0">
              <a:buNone/>
            </a:pP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入退場する。</a:t>
            </a:r>
            <a:endParaRPr lang="ja-JP" altLang="ja-JP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競技参加者はグラウンド内（芝）のみスパイク使用を可とする。</a:t>
            </a:r>
            <a:endParaRPr lang="en-US" altLang="ja-JP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トラック以外ではスニーカー等運動靴での練習は可とする。</a:t>
            </a:r>
            <a:endParaRPr lang="en-US" altLang="ja-JP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競技参加者は、グラウンド、トイレのみ使用する。また、女子参加者は更衣室を使用する。</a:t>
            </a:r>
            <a:r>
              <a:rPr lang="en-US" altLang="ja-JP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雨天時はシャワー利用を可とする。</a:t>
            </a:r>
            <a:endParaRPr lang="en-US" altLang="ja-JP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競技場内は禁煙とする。</a:t>
            </a:r>
            <a:endParaRPr lang="en-US" altLang="ja-JP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競技場内（芝グラウンド及びトラック等含む）での水分補給は水のみとする。</a:t>
            </a:r>
            <a:endParaRPr lang="en-US" altLang="ja-JP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決められたエリア以外には立ち入らないこととする。</a:t>
            </a:r>
          </a:p>
          <a:p>
            <a:pPr eaLnBrk="1" hangingPunct="1">
              <a:defRPr/>
            </a:pP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飲食は観客席のみで行なうこととする。</a:t>
            </a:r>
            <a:endParaRPr lang="en-US" altLang="ja-JP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ごみは各自持ち帰る。</a:t>
            </a:r>
            <a:endParaRPr lang="en-US" altLang="ja-JP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感染症対策については、今後の感染状況により適切な対策を検討する。</a:t>
            </a:r>
          </a:p>
          <a:p>
            <a:pPr eaLnBrk="1" hangingPunct="1">
              <a:defRPr/>
            </a:pPr>
            <a:endParaRPr lang="en-US" altLang="ja-JP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endParaRPr lang="en-US" altLang="ja-JP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endParaRPr lang="en-US" altLang="ja-JP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endParaRPr lang="en-US" altLang="ja-JP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ja-JP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0245" name="Line 4"/>
          <p:cNvSpPr>
            <a:spLocks noChangeShapeType="1"/>
          </p:cNvSpPr>
          <p:nvPr/>
        </p:nvSpPr>
        <p:spPr bwMode="auto">
          <a:xfrm>
            <a:off x="395288" y="1341438"/>
            <a:ext cx="7777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DB1B5B-CA5E-4A80-B1A0-5C8D705A1C84}" type="slidenum">
              <a:rPr lang="en-US" altLang="ja-JP" smtClean="0"/>
              <a:pPr>
                <a:defRPr/>
              </a:pPr>
              <a:t>13</a:t>
            </a:fld>
            <a:endParaRPr lang="en-US" altLang="ja-JP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03648" y="1772816"/>
            <a:ext cx="63367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kumimoji="1"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＜参考＞</a:t>
            </a:r>
            <a:endParaRPr kumimoji="1" lang="en-US" altLang="ja-JP" sz="2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ja-JP" sz="2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とどろきラグビーフェスティバル</a:t>
            </a:r>
            <a:r>
              <a:rPr lang="en-US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2023</a:t>
            </a:r>
            <a:r>
              <a:rPr lang="ja-JP" altLang="en-US" sz="2800" dirty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endParaRPr lang="en-US" altLang="ja-JP" sz="28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2800" dirty="0">
                <a:latin typeface="HGP創英角ｺﾞｼｯｸUB" pitchFamily="50" charset="-128"/>
                <a:ea typeface="HGP創英角ｺﾞｼｯｸUB" pitchFamily="50" charset="-128"/>
              </a:rPr>
              <a:t>主催：川崎市ラグビーフットボール協会</a:t>
            </a:r>
            <a:endParaRPr lang="en-US" altLang="ja-JP" sz="28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2800" dirty="0">
                <a:latin typeface="HGP創英角ｺﾞｼｯｸUB" pitchFamily="50" charset="-128"/>
                <a:ea typeface="HGP創英角ｺﾞｼｯｸUB" pitchFamily="50" charset="-128"/>
              </a:rPr>
              <a:t>　　　　川崎市ラグビースクール</a:t>
            </a:r>
            <a:endParaRPr lang="en-US" altLang="ja-JP" sz="28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2800" dirty="0">
                <a:latin typeface="HGP創英角ｺﾞｼｯｸUB" pitchFamily="50" charset="-128"/>
                <a:ea typeface="HGP創英角ｺﾞｼｯｸUB" pitchFamily="50" charset="-128"/>
              </a:rPr>
              <a:t>　　　　麻生ラグビースクール</a:t>
            </a:r>
            <a:endParaRPr lang="en-US" altLang="ja-JP" sz="28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ja-JP" sz="28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2800" dirty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endParaRPr lang="en-US" altLang="ja-JP" sz="2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en-US" altLang="ja-JP" sz="2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ja-JP" altLang="en-US" sz="2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6895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BB419CBD-E4E2-4016-84CD-1E30CC507FD5}" type="slidenum">
              <a:rPr kumimoji="0" lang="en-US" altLang="ja-JP" smtClean="0"/>
              <a:pPr/>
              <a:t>2</a:t>
            </a:fld>
            <a:endParaRPr kumimoji="0" lang="en-US" altLang="ja-JP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/>
              <a:t>1</a:t>
            </a:r>
            <a:r>
              <a:rPr lang="ja-JP" altLang="en-US" dirty="0" err="1"/>
              <a:t>．</a:t>
            </a:r>
            <a:r>
              <a:rPr lang="ja-JP" altLang="en-US" dirty="0"/>
              <a:t>大会予定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7777162" cy="4411663"/>
          </a:xfrm>
        </p:spPr>
        <p:txBody>
          <a:bodyPr/>
          <a:lstStyle/>
          <a:p>
            <a:pPr eaLnBrk="1" hangingPunct="1">
              <a:buNone/>
            </a:pPr>
            <a:r>
              <a:rPr lang="en-US" altLang="ja-JP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2023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等々力陸上競技場での大会</a:t>
            </a:r>
            <a:endParaRPr lang="en-US" altLang="ja-JP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buNone/>
            </a:pP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①ラグビー体験会</a:t>
            </a:r>
            <a:endParaRPr lang="en-US" altLang="ja-JP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buNone/>
            </a:pP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：</a:t>
            </a:r>
            <a:r>
              <a:rPr lang="en-US" altLang="ja-JP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12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lang="en-US" altLang="ja-JP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16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（土）</a:t>
            </a:r>
            <a:r>
              <a:rPr lang="en-US" altLang="ja-JP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9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00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r>
              <a:rPr lang="en-US" altLang="ja-JP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10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00</a:t>
            </a:r>
          </a:p>
          <a:p>
            <a:pPr eaLnBrk="1" hangingPunct="1">
              <a:buNone/>
            </a:pPr>
            <a:endParaRPr lang="en-US" altLang="ja-JP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buNone/>
            </a:pP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②ラ・ガールズ　ｉｎ　等々力</a:t>
            </a:r>
            <a:endParaRPr lang="en-US" altLang="ja-JP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buNone/>
            </a:pP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：</a:t>
            </a:r>
            <a:r>
              <a:rPr lang="en-US" altLang="ja-JP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12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lang="en-US" altLang="ja-JP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16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日（土）</a:t>
            </a:r>
            <a:r>
              <a:rPr lang="en-US" altLang="ja-JP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10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00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r>
              <a:rPr lang="en-US" altLang="ja-JP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16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30</a:t>
            </a:r>
          </a:p>
          <a:p>
            <a:pPr eaLnBrk="1" hangingPunct="1">
              <a:buNone/>
            </a:pPr>
            <a:endParaRPr lang="en-US" altLang="ja-JP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buNone/>
            </a:pP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③川崎市内ラグビースクール対抗戦（アゼリアカップ）　</a:t>
            </a:r>
            <a:endParaRPr lang="en-US" altLang="ja-JP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：</a:t>
            </a:r>
            <a:r>
              <a:rPr lang="en-US" altLang="ja-JP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12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lang="en-US" altLang="ja-JP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17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日（日）ＡＭ開催</a:t>
            </a:r>
            <a:endParaRPr lang="en-US" altLang="ja-JP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ja-JP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④クラブチーム交流大会</a:t>
            </a:r>
            <a:endParaRPr lang="en-US" altLang="ja-JP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：</a:t>
            </a:r>
            <a:r>
              <a:rPr lang="en-US" altLang="ja-JP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12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lang="en-US" altLang="ja-JP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17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日（日）ＰＭ開催　　</a:t>
            </a:r>
            <a:endParaRPr lang="en-US" altLang="ja-JP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125" name="Line 4"/>
          <p:cNvSpPr>
            <a:spLocks noChangeShapeType="1"/>
          </p:cNvSpPr>
          <p:nvPr/>
        </p:nvSpPr>
        <p:spPr bwMode="auto">
          <a:xfrm>
            <a:off x="395288" y="1341438"/>
            <a:ext cx="7777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D1557491-5142-40C1-9809-1C472121660F}" type="slidenum">
              <a:rPr kumimoji="0" lang="en-US" altLang="ja-JP" smtClean="0"/>
              <a:pPr/>
              <a:t>3</a:t>
            </a:fld>
            <a:endParaRPr kumimoji="0" lang="en-US" altLang="ja-JP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2</a:t>
            </a:r>
            <a:r>
              <a:rPr lang="ja-JP" altLang="en-US"/>
              <a:t>．大会内容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784"/>
            <a:ext cx="7786687" cy="4411662"/>
          </a:xfrm>
        </p:spPr>
        <p:txBody>
          <a:bodyPr/>
          <a:lstStyle/>
          <a:p>
            <a:pPr eaLnBrk="1" hangingPunct="1">
              <a:buNone/>
            </a:pP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①ラグビー体験会</a:t>
            </a:r>
            <a:endParaRPr lang="en-US" altLang="ja-JP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 eaLnBrk="1" hangingPunct="1">
              <a:buNone/>
              <a:defRPr/>
            </a:pP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川崎市内のラグビー未経験者の幼児・小学生を対象にラグビー体験イベントを　　　　</a:t>
            </a:r>
            <a:endParaRPr lang="en-US" altLang="ja-JP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 eaLnBrk="1" hangingPunct="1">
              <a:buNone/>
              <a:defRPr/>
            </a:pP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行う。</a:t>
            </a:r>
            <a:endParaRPr lang="en-US" altLang="ja-JP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buNone/>
            </a:pP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②ラ・ガールズ　ｉｎ　等々力</a:t>
            </a:r>
            <a:endParaRPr lang="en-US" altLang="ja-JP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 eaLnBrk="1" hangingPunct="1">
              <a:buNone/>
              <a:defRPr/>
            </a:pP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川崎市内のラグビースクールで活動している小学生から中学生の女子選手が　　</a:t>
            </a:r>
            <a:endParaRPr lang="en-US" altLang="ja-JP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 eaLnBrk="1" hangingPunct="1">
              <a:buNone/>
              <a:defRPr/>
            </a:pP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参加している県内チーム及び東京都女子チームにおいて試合を行う。</a:t>
            </a:r>
            <a:endParaRPr lang="en-US" altLang="ja-JP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buNone/>
            </a:pP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③川崎市内ラグビースクール対抗戦（アゼリアカップ）　</a:t>
            </a:r>
            <a:endParaRPr lang="en-US" altLang="ja-JP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buNone/>
            </a:pPr>
            <a:r>
              <a:rPr lang="ja-JP" altLang="en-US" sz="1800" dirty="0">
                <a:latin typeface="HGP創英角ｺﾞｼｯｸUB" pitchFamily="50" charset="-128"/>
                <a:ea typeface="HGP創英角ｺﾞｼｯｸUB" pitchFamily="50" charset="-128"/>
              </a:rPr>
              <a:t>　市内で活動しているスクール（麻生ラグビースクール</a:t>
            </a:r>
            <a:r>
              <a:rPr lang="en-US" altLang="ja-JP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/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川崎市ラグビースクール）</a:t>
            </a:r>
            <a:endParaRPr lang="en-US" altLang="ja-JP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buNone/>
            </a:pP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にて対抗試合を行う。</a:t>
            </a:r>
            <a:endParaRPr lang="en-US" altLang="ja-JP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 eaLnBrk="1" hangingPunct="1">
              <a:buNone/>
              <a:defRPr/>
            </a:pPr>
            <a:r>
              <a:rPr lang="ja-JP" altLang="en-US" sz="1800" dirty="0">
                <a:latin typeface="HGP創英角ｺﾞｼｯｸUB" pitchFamily="50" charset="-128"/>
                <a:ea typeface="HGP創英角ｺﾞｼｯｸUB" pitchFamily="50" charset="-128"/>
              </a:rPr>
              <a:t>④クラブチーム交流大会</a:t>
            </a:r>
            <a:endParaRPr lang="en-US" altLang="ja-JP" sz="18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0" indent="0" eaLnBrk="1" hangingPunct="1">
              <a:buNone/>
              <a:defRPr/>
            </a:pPr>
            <a:r>
              <a:rPr lang="ja-JP" altLang="en-US" sz="1800" dirty="0">
                <a:latin typeface="HGP創英角ｺﾞｼｯｸUB" pitchFamily="50" charset="-128"/>
                <a:ea typeface="HGP創英角ｺﾞｼｯｸUB" pitchFamily="50" charset="-128"/>
              </a:rPr>
              <a:t>　市内及び県内又は都内社会人クラブチームによる交流大会を行う。</a:t>
            </a:r>
            <a:endParaRPr lang="en-US" altLang="ja-JP" sz="18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6149" name="Line 4"/>
          <p:cNvSpPr>
            <a:spLocks noChangeShapeType="1"/>
          </p:cNvSpPr>
          <p:nvPr/>
        </p:nvSpPr>
        <p:spPr bwMode="auto">
          <a:xfrm>
            <a:off x="395288" y="1341438"/>
            <a:ext cx="7777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DE55BB35-C56C-4835-8213-828D16935D28}" type="slidenum">
              <a:rPr kumimoji="0" lang="en-US" altLang="ja-JP" smtClean="0"/>
              <a:pPr/>
              <a:t>4</a:t>
            </a:fld>
            <a:endParaRPr kumimoji="0" lang="en-US" altLang="ja-JP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/>
              <a:t>3</a:t>
            </a:r>
            <a:r>
              <a:rPr lang="ja-JP" altLang="en-US" dirty="0"/>
              <a:t>．開催日時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5763" y="1417638"/>
            <a:ext cx="8229600" cy="4411662"/>
          </a:xfrm>
        </p:spPr>
        <p:txBody>
          <a:bodyPr/>
          <a:lstStyle/>
          <a:p>
            <a:pPr eaLnBrk="1" hangingPunct="1">
              <a:buNone/>
            </a:pPr>
            <a:r>
              <a:rPr lang="ja-JP" altLang="en-US" sz="1800" dirty="0">
                <a:latin typeface="HGP創英角ｺﾞｼｯｸUB" pitchFamily="50" charset="-128"/>
                <a:ea typeface="HGP創英角ｺﾞｼｯｸUB" pitchFamily="50" charset="-128"/>
              </a:rPr>
              <a:t>①ラグビー体験会　</a:t>
            </a:r>
            <a:endParaRPr lang="en-US" altLang="ja-JP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buNone/>
            </a:pP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：</a:t>
            </a:r>
            <a:r>
              <a:rPr lang="en-US" altLang="ja-JP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12</a:t>
            </a:r>
            <a:r>
              <a:rPr lang="ja-JP" altLang="en-US" sz="1800" dirty="0">
                <a:latin typeface="HGP創英角ｺﾞｼｯｸUB" pitchFamily="50" charset="-128"/>
                <a:ea typeface="HGP創英角ｺﾞｼｯｸUB" pitchFamily="50" charset="-128"/>
              </a:rPr>
              <a:t>月</a:t>
            </a:r>
            <a:r>
              <a:rPr lang="en-US" altLang="ja-JP" sz="1800" dirty="0">
                <a:latin typeface="HGP創英角ｺﾞｼｯｸUB" pitchFamily="50" charset="-128"/>
                <a:ea typeface="HGP創英角ｺﾞｼｯｸUB" pitchFamily="50" charset="-128"/>
              </a:rPr>
              <a:t>16</a:t>
            </a:r>
            <a:r>
              <a:rPr lang="ja-JP" altLang="en-US" sz="1800" dirty="0">
                <a:latin typeface="HGP創英角ｺﾞｼｯｸUB" pitchFamily="50" charset="-128"/>
                <a:ea typeface="HGP創英角ｺﾞｼｯｸUB" pitchFamily="50" charset="-128"/>
              </a:rPr>
              <a:t>日（土）ＡＭ開催</a:t>
            </a:r>
            <a:endParaRPr lang="en-US" altLang="ja-JP" sz="18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buNone/>
            </a:pPr>
            <a:r>
              <a:rPr lang="ja-JP" altLang="en-US" sz="1800" dirty="0">
                <a:latin typeface="HGP創英角ｺﾞｼｯｸUB" pitchFamily="50" charset="-128"/>
                <a:ea typeface="HGP創英角ｺﾞｼｯｸUB" pitchFamily="50" charset="-128"/>
              </a:rPr>
              <a:t>　　</a:t>
            </a:r>
            <a:r>
              <a:rPr lang="en-US" altLang="ja-JP" sz="1800" dirty="0">
                <a:latin typeface="HGP創英角ｺﾞｼｯｸUB" pitchFamily="50" charset="-128"/>
                <a:ea typeface="HGP創英角ｺﾞｼｯｸUB" pitchFamily="50" charset="-128"/>
              </a:rPr>
              <a:t>8</a:t>
            </a:r>
            <a:r>
              <a:rPr lang="ja-JP" altLang="en-US" sz="1800" dirty="0">
                <a:latin typeface="HGP創英角ｺﾞｼｯｸUB" pitchFamily="50" charset="-128"/>
                <a:ea typeface="HGP創英角ｺﾞｼｯｸUB" pitchFamily="50" charset="-128"/>
              </a:rPr>
              <a:t>時開場（</a:t>
            </a:r>
            <a:r>
              <a:rPr lang="en-US" altLang="ja-JP" sz="1800" dirty="0">
                <a:latin typeface="HGP創英角ｺﾞｼｯｸUB" pitchFamily="50" charset="-128"/>
                <a:ea typeface="HGP創英角ｺﾞｼｯｸUB" pitchFamily="50" charset="-128"/>
              </a:rPr>
              <a:t>7</a:t>
            </a:r>
            <a:r>
              <a:rPr lang="ja-JP" altLang="en-US" sz="1800" dirty="0">
                <a:latin typeface="HGP創英角ｺﾞｼｯｸUB" pitchFamily="50" charset="-128"/>
                <a:ea typeface="HGP創英角ｺﾞｼｯｸUB" pitchFamily="50" charset="-128"/>
              </a:rPr>
              <a:t>時駐車場開錠）、イベント開始</a:t>
            </a:r>
            <a:r>
              <a:rPr lang="en-US" altLang="ja-JP" sz="1800" dirty="0">
                <a:latin typeface="HGP創英角ｺﾞｼｯｸUB" pitchFamily="50" charset="-128"/>
                <a:ea typeface="HGP創英角ｺﾞｼｯｸUB" pitchFamily="50" charset="-128"/>
              </a:rPr>
              <a:t>9</a:t>
            </a:r>
            <a:r>
              <a:rPr lang="ja-JP" altLang="en-US" sz="1800" dirty="0">
                <a:latin typeface="HGP創英角ｺﾞｼｯｸUB" pitchFamily="50" charset="-128"/>
                <a:ea typeface="HGP創英角ｺﾞｼｯｸUB" pitchFamily="50" charset="-128"/>
              </a:rPr>
              <a:t>時、終了</a:t>
            </a:r>
            <a:r>
              <a:rPr lang="en-US" altLang="ja-JP" sz="1800" dirty="0">
                <a:latin typeface="HGP創英角ｺﾞｼｯｸUB" pitchFamily="50" charset="-128"/>
                <a:ea typeface="HGP創英角ｺﾞｼｯｸUB" pitchFamily="50" charset="-128"/>
              </a:rPr>
              <a:t>10</a:t>
            </a:r>
            <a:r>
              <a:rPr lang="ja-JP" altLang="en-US" sz="1800" dirty="0">
                <a:latin typeface="HGP創英角ｺﾞｼｯｸUB" pitchFamily="50" charset="-128"/>
                <a:ea typeface="HGP創英角ｺﾞｼｯｸUB" pitchFamily="50" charset="-128"/>
              </a:rPr>
              <a:t>時</a:t>
            </a:r>
            <a:endParaRPr lang="en-US" altLang="ja-JP" sz="18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buNone/>
            </a:pPr>
            <a:r>
              <a:rPr lang="ja-JP" altLang="en-US" sz="1800" dirty="0">
                <a:latin typeface="HGP創英角ｺﾞｼｯｸUB" pitchFamily="50" charset="-128"/>
                <a:ea typeface="HGP創英角ｺﾞｼｯｸUB" pitchFamily="50" charset="-128"/>
              </a:rPr>
              <a:t>②ラ・ガールズ　ｉｎ　等々力</a:t>
            </a:r>
            <a:endParaRPr lang="en-US" altLang="ja-JP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 eaLnBrk="1" hangingPunct="1">
              <a:buNone/>
              <a:defRPr/>
            </a:pP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：</a:t>
            </a:r>
            <a:r>
              <a:rPr lang="en-US" altLang="ja-JP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12</a:t>
            </a:r>
            <a:r>
              <a:rPr lang="ja-JP" altLang="en-US" sz="1800" dirty="0">
                <a:latin typeface="HGP創英角ｺﾞｼｯｸUB" pitchFamily="50" charset="-128"/>
                <a:ea typeface="HGP創英角ｺﾞｼｯｸUB" pitchFamily="50" charset="-128"/>
              </a:rPr>
              <a:t>月</a:t>
            </a:r>
            <a:r>
              <a:rPr lang="en-US" altLang="ja-JP" sz="1800" dirty="0">
                <a:latin typeface="HGP創英角ｺﾞｼｯｸUB" pitchFamily="50" charset="-128"/>
                <a:ea typeface="HGP創英角ｺﾞｼｯｸUB" pitchFamily="50" charset="-128"/>
              </a:rPr>
              <a:t>16</a:t>
            </a:r>
            <a:r>
              <a:rPr lang="ja-JP" altLang="en-US" sz="1800" dirty="0">
                <a:latin typeface="HGP創英角ｺﾞｼｯｸUB" pitchFamily="50" charset="-128"/>
                <a:ea typeface="HGP創英角ｺﾞｼｯｸUB" pitchFamily="50" charset="-128"/>
              </a:rPr>
              <a:t>日（土）</a:t>
            </a:r>
            <a:r>
              <a:rPr lang="en-US" altLang="ja-JP" sz="1800" dirty="0">
                <a:latin typeface="HGP創英角ｺﾞｼｯｸUB" pitchFamily="50" charset="-128"/>
                <a:ea typeface="HGP創英角ｺﾞｼｯｸUB" pitchFamily="50" charset="-128"/>
              </a:rPr>
              <a:t>AM-</a:t>
            </a:r>
            <a:r>
              <a:rPr lang="ja-JP" altLang="en-US" sz="1800" dirty="0">
                <a:latin typeface="HGP創英角ｺﾞｼｯｸUB" pitchFamily="50" charset="-128"/>
                <a:ea typeface="HGP創英角ｺﾞｼｯｸUB" pitchFamily="50" charset="-128"/>
              </a:rPr>
              <a:t>ＰＭ開催</a:t>
            </a:r>
            <a:endParaRPr lang="en-US" altLang="ja-JP" sz="18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buNone/>
            </a:pPr>
            <a:r>
              <a:rPr lang="ja-JP" altLang="en-US" sz="1800" dirty="0">
                <a:latin typeface="HGP創英角ｺﾞｼｯｸUB" pitchFamily="50" charset="-128"/>
                <a:ea typeface="HGP創英角ｺﾞｼｯｸUB" pitchFamily="50" charset="-128"/>
              </a:rPr>
              <a:t>　　</a:t>
            </a:r>
            <a:r>
              <a:rPr lang="en-US" altLang="ja-JP" sz="1800" dirty="0">
                <a:latin typeface="HGP創英角ｺﾞｼｯｸUB" pitchFamily="50" charset="-128"/>
                <a:ea typeface="HGP創英角ｺﾞｼｯｸUB" pitchFamily="50" charset="-128"/>
              </a:rPr>
              <a:t>10</a:t>
            </a:r>
            <a:r>
              <a:rPr lang="ja-JP" altLang="en-US" sz="1800" dirty="0">
                <a:latin typeface="HGP創英角ｺﾞｼｯｸUB" pitchFamily="50" charset="-128"/>
                <a:ea typeface="HGP創英角ｺﾞｼｯｸUB" pitchFamily="50" charset="-128"/>
              </a:rPr>
              <a:t>時</a:t>
            </a:r>
            <a:r>
              <a:rPr lang="en-US" altLang="ja-JP" sz="1800" dirty="0">
                <a:latin typeface="HGP創英角ｺﾞｼｯｸUB" pitchFamily="50" charset="-128"/>
                <a:ea typeface="HGP創英角ｺﾞｼｯｸUB" pitchFamily="50" charset="-128"/>
              </a:rPr>
              <a:t>30</a:t>
            </a:r>
            <a:r>
              <a:rPr lang="ja-JP" altLang="en-US" sz="1800" dirty="0">
                <a:latin typeface="HGP創英角ｺﾞｼｯｸUB" pitchFamily="50" charset="-128"/>
                <a:ea typeface="HGP創英角ｺﾞｼｯｸUB" pitchFamily="50" charset="-128"/>
              </a:rPr>
              <a:t>分試合開始、</a:t>
            </a:r>
            <a:r>
              <a:rPr lang="en-US" altLang="ja-JP" sz="1800" dirty="0">
                <a:latin typeface="HGP創英角ｺﾞｼｯｸUB" pitchFamily="50" charset="-128"/>
                <a:ea typeface="HGP創英角ｺﾞｼｯｸUB" pitchFamily="50" charset="-128"/>
              </a:rPr>
              <a:t>16</a:t>
            </a:r>
            <a:r>
              <a:rPr lang="ja-JP" altLang="en-US" sz="1800" dirty="0">
                <a:latin typeface="HGP創英角ｺﾞｼｯｸUB" pitchFamily="50" charset="-128"/>
                <a:ea typeface="HGP創英角ｺﾞｼｯｸUB" pitchFamily="50" charset="-128"/>
              </a:rPr>
              <a:t>時</a:t>
            </a:r>
            <a:r>
              <a:rPr lang="en-US" altLang="ja-JP" sz="1800" dirty="0">
                <a:latin typeface="HGP創英角ｺﾞｼｯｸUB" pitchFamily="50" charset="-128"/>
                <a:ea typeface="HGP創英角ｺﾞｼｯｸUB" pitchFamily="50" charset="-128"/>
              </a:rPr>
              <a:t>00</a:t>
            </a:r>
            <a:r>
              <a:rPr lang="ja-JP" altLang="en-US" sz="1800" dirty="0">
                <a:latin typeface="HGP創英角ｺﾞｼｯｸUB" pitchFamily="50" charset="-128"/>
                <a:ea typeface="HGP創英角ｺﾞｼｯｸUB" pitchFamily="50" charset="-128"/>
              </a:rPr>
              <a:t>分試合終了、</a:t>
            </a:r>
            <a:r>
              <a:rPr lang="en-US" altLang="ja-JP" sz="1800" dirty="0">
                <a:latin typeface="HGP創英角ｺﾞｼｯｸUB" pitchFamily="50" charset="-128"/>
                <a:ea typeface="HGP創英角ｺﾞｼｯｸUB" pitchFamily="50" charset="-128"/>
              </a:rPr>
              <a:t>17</a:t>
            </a:r>
            <a:r>
              <a:rPr lang="ja-JP" altLang="en-US" sz="1800" dirty="0">
                <a:latin typeface="HGP創英角ｺﾞｼｯｸUB" pitchFamily="50" charset="-128"/>
                <a:ea typeface="HGP創英角ｺﾞｼｯｸUB" pitchFamily="50" charset="-128"/>
              </a:rPr>
              <a:t>時完全撤収</a:t>
            </a:r>
            <a:endParaRPr lang="en-US" altLang="ja-JP" sz="18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buNone/>
            </a:pPr>
            <a:r>
              <a:rPr lang="ja-JP" altLang="en-US" sz="1800" dirty="0">
                <a:latin typeface="HGP創英角ｺﾞｼｯｸUB" pitchFamily="50" charset="-128"/>
                <a:ea typeface="HGP創英角ｺﾞｼｯｸUB" pitchFamily="50" charset="-128"/>
              </a:rPr>
              <a:t>③川崎市内ラグビースクール対抗戦（アゼリアカップ）　</a:t>
            </a:r>
            <a:endParaRPr lang="en-US" altLang="ja-JP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buNone/>
            </a:pP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：</a:t>
            </a:r>
            <a:r>
              <a:rPr lang="en-US" altLang="ja-JP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12</a:t>
            </a:r>
            <a:r>
              <a:rPr lang="ja-JP" altLang="en-US" sz="1800" dirty="0">
                <a:latin typeface="HGP創英角ｺﾞｼｯｸUB" pitchFamily="50" charset="-128"/>
                <a:ea typeface="HGP創英角ｺﾞｼｯｸUB" pitchFamily="50" charset="-128"/>
              </a:rPr>
              <a:t>月</a:t>
            </a:r>
            <a:r>
              <a:rPr lang="en-US" altLang="ja-JP" sz="1800" dirty="0">
                <a:latin typeface="HGP創英角ｺﾞｼｯｸUB" pitchFamily="50" charset="-128"/>
                <a:ea typeface="HGP創英角ｺﾞｼｯｸUB" pitchFamily="50" charset="-128"/>
              </a:rPr>
              <a:t>17</a:t>
            </a:r>
            <a:r>
              <a:rPr lang="ja-JP" altLang="en-US" sz="1800" dirty="0">
                <a:latin typeface="HGP創英角ｺﾞｼｯｸUB" pitchFamily="50" charset="-128"/>
                <a:ea typeface="HGP創英角ｺﾞｼｯｸUB" pitchFamily="50" charset="-128"/>
              </a:rPr>
              <a:t>日（日）開催</a:t>
            </a:r>
            <a:endParaRPr lang="en-US" altLang="ja-JP" sz="18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buNone/>
            </a:pPr>
            <a:r>
              <a:rPr lang="ja-JP" altLang="en-US" sz="1800" dirty="0">
                <a:latin typeface="HGP創英角ｺﾞｼｯｸUB" pitchFamily="50" charset="-128"/>
                <a:ea typeface="HGP創英角ｺﾞｼｯｸUB" pitchFamily="50" charset="-128"/>
              </a:rPr>
              <a:t>　　</a:t>
            </a:r>
            <a:r>
              <a:rPr lang="en-US" altLang="ja-JP" sz="1800" dirty="0">
                <a:latin typeface="HGP創英角ｺﾞｼｯｸUB" pitchFamily="50" charset="-128"/>
                <a:ea typeface="HGP創英角ｺﾞｼｯｸUB" pitchFamily="50" charset="-128"/>
              </a:rPr>
              <a:t>8</a:t>
            </a:r>
            <a:r>
              <a:rPr lang="ja-JP" altLang="en-US" sz="1800" dirty="0">
                <a:latin typeface="HGP創英角ｺﾞｼｯｸUB" pitchFamily="50" charset="-128"/>
                <a:ea typeface="HGP創英角ｺﾞｼｯｸUB" pitchFamily="50" charset="-128"/>
              </a:rPr>
              <a:t>時開場（</a:t>
            </a:r>
            <a:r>
              <a:rPr lang="en-US" altLang="ja-JP" sz="1800" dirty="0">
                <a:latin typeface="HGP創英角ｺﾞｼｯｸUB" pitchFamily="50" charset="-128"/>
                <a:ea typeface="HGP創英角ｺﾞｼｯｸUB" pitchFamily="50" charset="-128"/>
              </a:rPr>
              <a:t>7</a:t>
            </a:r>
            <a:r>
              <a:rPr lang="ja-JP" altLang="en-US" sz="1800" dirty="0">
                <a:latin typeface="HGP創英角ｺﾞｼｯｸUB" pitchFamily="50" charset="-128"/>
                <a:ea typeface="HGP創英角ｺﾞｼｯｸUB" pitchFamily="50" charset="-128"/>
              </a:rPr>
              <a:t>時</a:t>
            </a:r>
            <a:r>
              <a:rPr lang="en-US" altLang="ja-JP" sz="1800" dirty="0">
                <a:latin typeface="HGP創英角ｺﾞｼｯｸUB" pitchFamily="50" charset="-128"/>
                <a:ea typeface="HGP創英角ｺﾞｼｯｸUB" pitchFamily="50" charset="-128"/>
              </a:rPr>
              <a:t>30</a:t>
            </a:r>
            <a:r>
              <a:rPr lang="ja-JP" altLang="en-US" sz="1800" dirty="0">
                <a:latin typeface="HGP創英角ｺﾞｼｯｸUB" pitchFamily="50" charset="-128"/>
                <a:ea typeface="HGP創英角ｺﾞｼｯｸUB" pitchFamily="50" charset="-128"/>
              </a:rPr>
              <a:t>分駐車場開錠）、試合開始</a:t>
            </a:r>
            <a:r>
              <a:rPr lang="en-US" altLang="ja-JP" sz="1800" dirty="0">
                <a:latin typeface="HGP創英角ｺﾞｼｯｸUB" pitchFamily="50" charset="-128"/>
                <a:ea typeface="HGP創英角ｺﾞｼｯｸUB" pitchFamily="50" charset="-128"/>
              </a:rPr>
              <a:t>9</a:t>
            </a:r>
            <a:r>
              <a:rPr lang="ja-JP" altLang="en-US" sz="1800" dirty="0">
                <a:latin typeface="HGP創英角ｺﾞｼｯｸUB" pitchFamily="50" charset="-128"/>
                <a:ea typeface="HGP創英角ｺﾞｼｯｸUB" pitchFamily="50" charset="-128"/>
              </a:rPr>
              <a:t>時</a:t>
            </a:r>
            <a:r>
              <a:rPr lang="en-US" altLang="ja-JP" sz="1800" dirty="0">
                <a:latin typeface="HGP創英角ｺﾞｼｯｸUB" pitchFamily="50" charset="-128"/>
                <a:ea typeface="HGP創英角ｺﾞｼｯｸUB" pitchFamily="50" charset="-128"/>
              </a:rPr>
              <a:t>15</a:t>
            </a:r>
            <a:r>
              <a:rPr lang="ja-JP" altLang="en-US" sz="1800" dirty="0">
                <a:latin typeface="HGP創英角ｺﾞｼｯｸUB" pitchFamily="50" charset="-128"/>
                <a:ea typeface="HGP創英角ｺﾞｼｯｸUB" pitchFamily="50" charset="-128"/>
              </a:rPr>
              <a:t>分、終了</a:t>
            </a:r>
            <a:r>
              <a:rPr lang="en-US" altLang="ja-JP" sz="1800" dirty="0">
                <a:latin typeface="HGP創英角ｺﾞｼｯｸUB" pitchFamily="50" charset="-128"/>
                <a:ea typeface="HGP創英角ｺﾞｼｯｸUB" pitchFamily="50" charset="-128"/>
              </a:rPr>
              <a:t>16</a:t>
            </a:r>
            <a:r>
              <a:rPr lang="ja-JP" altLang="en-US" sz="1800" dirty="0">
                <a:latin typeface="HGP創英角ｺﾞｼｯｸUB" pitchFamily="50" charset="-128"/>
                <a:ea typeface="HGP創英角ｺﾞｼｯｸUB" pitchFamily="50" charset="-128"/>
              </a:rPr>
              <a:t>時</a:t>
            </a:r>
            <a:r>
              <a:rPr lang="en-US" altLang="ja-JP" sz="1800" dirty="0">
                <a:latin typeface="HGP創英角ｺﾞｼｯｸUB" pitchFamily="50" charset="-128"/>
                <a:ea typeface="HGP創英角ｺﾞｼｯｸUB" pitchFamily="50" charset="-128"/>
              </a:rPr>
              <a:t>00</a:t>
            </a:r>
            <a:r>
              <a:rPr lang="ja-JP" altLang="en-US" sz="1800" dirty="0">
                <a:latin typeface="HGP創英角ｺﾞｼｯｸUB" pitchFamily="50" charset="-128"/>
                <a:ea typeface="HGP創英角ｺﾞｼｯｸUB" pitchFamily="50" charset="-128"/>
              </a:rPr>
              <a:t>分</a:t>
            </a:r>
            <a:endParaRPr lang="en-US" altLang="ja-JP" sz="18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buNone/>
            </a:pPr>
            <a:endParaRPr lang="en-US" altLang="ja-JP" sz="18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buNone/>
            </a:pPr>
            <a:endParaRPr lang="en-US" altLang="ja-JP" sz="18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7173" name="Line 4"/>
          <p:cNvSpPr>
            <a:spLocks noChangeShapeType="1"/>
          </p:cNvSpPr>
          <p:nvPr/>
        </p:nvSpPr>
        <p:spPr bwMode="auto">
          <a:xfrm>
            <a:off x="395288" y="1341438"/>
            <a:ext cx="7777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9A66EBDF-EAC3-4B85-BCA0-BEFF7385E3E1}" type="slidenum">
              <a:rPr kumimoji="0" lang="en-US" altLang="ja-JP" smtClean="0"/>
              <a:pPr/>
              <a:t>5</a:t>
            </a:fld>
            <a:endParaRPr kumimoji="0" lang="en-US" altLang="ja-JP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4</a:t>
            </a:r>
            <a:r>
              <a:rPr lang="ja-JP" altLang="en-US"/>
              <a:t>．参加予定人数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435280" cy="44116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ja-JP" altLang="en-US" sz="1800" dirty="0">
                <a:latin typeface="HGP創英角ｺﾞｼｯｸUB" pitchFamily="50" charset="-128"/>
                <a:ea typeface="HGP創英角ｺﾞｼｯｸUB" pitchFamily="50" charset="-128"/>
              </a:rPr>
              <a:t>①ラグビー体験会</a:t>
            </a:r>
            <a:endParaRPr lang="en-US" altLang="ja-JP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ja-JP" altLang="en-US" sz="1800" dirty="0">
                <a:latin typeface="HGP創英角ｺﾞｼｯｸUB" pitchFamily="50" charset="-128"/>
                <a:ea typeface="HGP創英角ｺﾞｼｯｸUB" pitchFamily="50" charset="-128"/>
              </a:rPr>
              <a:t>　　・参加予定　川崎市内の幼児・小学生</a:t>
            </a:r>
            <a:endParaRPr lang="en-US" altLang="ja-JP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ja-JP" altLang="en-US" sz="1800" dirty="0">
                <a:latin typeface="HGP創英角ｺﾞｼｯｸUB" pitchFamily="50" charset="-128"/>
                <a:ea typeface="HGP創英角ｺﾞｼｯｸUB" pitchFamily="50" charset="-128"/>
              </a:rPr>
              <a:t>　　・参加人数　約</a:t>
            </a:r>
            <a:r>
              <a:rPr lang="en-US" altLang="ja-JP" sz="1800" dirty="0">
                <a:latin typeface="HGP創英角ｺﾞｼｯｸUB" pitchFamily="50" charset="-128"/>
                <a:ea typeface="HGP創英角ｺﾞｼｯｸUB" pitchFamily="50" charset="-128"/>
              </a:rPr>
              <a:t>300</a:t>
            </a:r>
            <a:r>
              <a:rPr lang="ja-JP" altLang="en-US" sz="1800" dirty="0">
                <a:latin typeface="HGP創英角ｺﾞｼｯｸUB" pitchFamily="50" charset="-128"/>
                <a:ea typeface="HGP創英角ｺﾞｼｯｸUB" pitchFamily="50" charset="-128"/>
              </a:rPr>
              <a:t>名　内訳　子供：</a:t>
            </a:r>
            <a:r>
              <a:rPr lang="en-US" altLang="ja-JP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100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名、コーチ等：</a:t>
            </a:r>
            <a:r>
              <a:rPr lang="en-US" altLang="ja-JP" sz="1800" dirty="0">
                <a:latin typeface="HGP創英角ｺﾞｼｯｸUB" pitchFamily="50" charset="-128"/>
                <a:ea typeface="HGP創英角ｺﾞｼｯｸUB" pitchFamily="50" charset="-128"/>
              </a:rPr>
              <a:t>50</a:t>
            </a:r>
            <a:r>
              <a:rPr lang="ja-JP" altLang="en-US" sz="1800" dirty="0">
                <a:latin typeface="HGP創英角ｺﾞｼｯｸUB" pitchFamily="50" charset="-128"/>
                <a:ea typeface="HGP創英角ｺﾞｼｯｸUB" pitchFamily="50" charset="-128"/>
              </a:rPr>
              <a:t>名、保護者</a:t>
            </a:r>
            <a:r>
              <a:rPr lang="en-US" altLang="ja-JP" sz="1800" dirty="0">
                <a:latin typeface="HGP創英角ｺﾞｼｯｸUB" pitchFamily="50" charset="-128"/>
                <a:ea typeface="HGP創英角ｺﾞｼｯｸUB" pitchFamily="50" charset="-128"/>
              </a:rPr>
              <a:t>150</a:t>
            </a:r>
            <a:r>
              <a:rPr lang="ja-JP" altLang="en-US" sz="1800" dirty="0">
                <a:latin typeface="HGP創英角ｺﾞｼｯｸUB" pitchFamily="50" charset="-128"/>
                <a:ea typeface="HGP創英角ｺﾞｼｯｸUB" pitchFamily="50" charset="-128"/>
              </a:rPr>
              <a:t>名</a:t>
            </a:r>
            <a:endParaRPr lang="en-US" altLang="ja-JP" sz="18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ja-JP" altLang="en-US" sz="1800" dirty="0">
                <a:latin typeface="HGP創英角ｺﾞｼｯｸUB" pitchFamily="50" charset="-128"/>
                <a:ea typeface="HGP創英角ｺﾞｼｯｸUB" pitchFamily="50" charset="-128"/>
              </a:rPr>
              <a:t>②ラ・ガールズ</a:t>
            </a:r>
            <a:endParaRPr lang="en-US" altLang="ja-JP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ja-JP" altLang="en-US" sz="1800" dirty="0">
                <a:latin typeface="HGP創英角ｺﾞｼｯｸUB" pitchFamily="50" charset="-128"/>
                <a:ea typeface="HGP創英角ｺﾞｼｯｸUB" pitchFamily="50" charset="-128"/>
              </a:rPr>
              <a:t>　　・参加予定チーム数　神奈川及び東京の</a:t>
            </a:r>
            <a:r>
              <a:rPr lang="en-US" altLang="ja-JP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17</a:t>
            </a:r>
            <a:r>
              <a:rPr lang="ja-JP" altLang="en-US" sz="1800" dirty="0">
                <a:latin typeface="HGP創英角ｺﾞｼｯｸUB" pitchFamily="50" charset="-128"/>
                <a:ea typeface="HGP創英角ｺﾞｼｯｸUB" pitchFamily="50" charset="-128"/>
              </a:rPr>
              <a:t>チーム参加予定</a:t>
            </a:r>
            <a:endParaRPr lang="en-US" altLang="ja-JP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ja-JP" altLang="en-US" sz="1800" dirty="0">
                <a:latin typeface="HGP創英角ｺﾞｼｯｸUB" pitchFamily="50" charset="-128"/>
                <a:ea typeface="HGP創英角ｺﾞｼｯｸUB" pitchFamily="50" charset="-128"/>
              </a:rPr>
              <a:t>　　・参加人数　約</a:t>
            </a:r>
            <a:r>
              <a:rPr lang="en-US" altLang="ja-JP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530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名　内訳　子供：</a:t>
            </a:r>
            <a:r>
              <a:rPr lang="en-US" altLang="ja-JP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200</a:t>
            </a:r>
            <a:r>
              <a:rPr lang="ja-JP" altLang="en-US" sz="1800" dirty="0">
                <a:latin typeface="HGP創英角ｺﾞｼｯｸUB" pitchFamily="50" charset="-128"/>
                <a:ea typeface="HGP創英角ｺﾞｼｯｸUB" pitchFamily="50" charset="-128"/>
              </a:rPr>
              <a:t>名、コーチ等：</a:t>
            </a:r>
            <a:r>
              <a:rPr lang="en-US" altLang="ja-JP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30</a:t>
            </a:r>
            <a:r>
              <a:rPr lang="ja-JP" altLang="en-US" sz="1800" dirty="0">
                <a:latin typeface="HGP創英角ｺﾞｼｯｸUB" pitchFamily="50" charset="-128"/>
                <a:ea typeface="HGP創英角ｺﾞｼｯｸUB" pitchFamily="50" charset="-128"/>
              </a:rPr>
              <a:t>名、保護者</a:t>
            </a:r>
            <a:r>
              <a:rPr lang="en-US" altLang="ja-JP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300</a:t>
            </a:r>
            <a:r>
              <a:rPr lang="ja-JP" altLang="en-US" sz="1800" dirty="0">
                <a:latin typeface="HGP創英角ｺﾞｼｯｸUB" pitchFamily="50" charset="-128"/>
                <a:ea typeface="HGP創英角ｺﾞｼｯｸUB" pitchFamily="50" charset="-128"/>
              </a:rPr>
              <a:t>名</a:t>
            </a:r>
            <a:endParaRPr lang="en-US" altLang="ja-JP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ja-JP" altLang="en-US" sz="1800" dirty="0">
                <a:latin typeface="HGP創英角ｺﾞｼｯｸUB" pitchFamily="50" charset="-128"/>
                <a:ea typeface="HGP創英角ｺﾞｼｯｸUB" pitchFamily="50" charset="-128"/>
              </a:rPr>
              <a:t>③川崎市内ラグビースクール対抗戦（アゼリアカップ）　</a:t>
            </a:r>
            <a:endParaRPr lang="en-US" altLang="ja-JP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・参加予定スクール数　</a:t>
            </a:r>
            <a:r>
              <a:rPr lang="en-US" altLang="ja-JP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4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スクール参加</a:t>
            </a:r>
            <a:endParaRPr lang="en-US" altLang="ja-JP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市内　麻生ラグビースクール、川崎市ラグビースクール、</a:t>
            </a:r>
            <a:endParaRPr lang="en-US" altLang="ja-JP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及び</a:t>
            </a:r>
            <a:r>
              <a:rPr lang="en-US" altLang="ja-JP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DAGS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ラグビースクール（中学生のみ）</a:t>
            </a:r>
            <a:endParaRPr lang="en-US" altLang="ja-JP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・参加人数　約</a:t>
            </a:r>
            <a:r>
              <a:rPr lang="en-US" altLang="ja-JP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1,300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名　内訳　子供：</a:t>
            </a:r>
            <a:r>
              <a:rPr lang="en-US" altLang="ja-JP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400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名、コーチ等：</a:t>
            </a:r>
            <a:r>
              <a:rPr lang="en-US" altLang="ja-JP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100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名、保護者</a:t>
            </a:r>
            <a:r>
              <a:rPr lang="en-US" altLang="ja-JP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800</a:t>
            </a:r>
            <a:r>
              <a:rPr lang="ja-JP" altLang="en-US" sz="1800" dirty="0">
                <a:latin typeface="HGP創英角ｺﾞｼｯｸUB" pitchFamily="50" charset="-128"/>
                <a:ea typeface="HGP創英角ｺﾞｼｯｸUB" pitchFamily="50" charset="-128"/>
              </a:rPr>
              <a:t>名</a:t>
            </a:r>
            <a:endParaRPr lang="en-US" altLang="ja-JP" sz="18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</a:p>
        </p:txBody>
      </p:sp>
      <p:sp>
        <p:nvSpPr>
          <p:cNvPr id="8197" name="Line 4"/>
          <p:cNvSpPr>
            <a:spLocks noChangeShapeType="1"/>
          </p:cNvSpPr>
          <p:nvPr/>
        </p:nvSpPr>
        <p:spPr bwMode="auto">
          <a:xfrm>
            <a:off x="395288" y="1341438"/>
            <a:ext cx="7777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6BD71B4F-5BB3-4013-A88F-D7101EBFEDB8}" type="slidenum">
              <a:rPr kumimoji="0" lang="en-US" altLang="ja-JP" smtClean="0"/>
              <a:pPr/>
              <a:t>6</a:t>
            </a:fld>
            <a:endParaRPr kumimoji="0" lang="en-US" altLang="ja-JP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5</a:t>
            </a:r>
            <a:r>
              <a:rPr lang="ja-JP" altLang="en-US"/>
              <a:t>．競技場内の設営について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7713" y="1417638"/>
            <a:ext cx="7424737" cy="4411662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＜共通＞</a:t>
            </a:r>
            <a:endParaRPr lang="en-US" altLang="ja-JP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r>
              <a:rPr lang="en-US" altLang="ja-JP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NO.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７ゲートを競技場入口として入口前に受付を設置する。</a:t>
            </a:r>
            <a:endParaRPr lang="en-US" altLang="ja-JP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大会本部はバックスタンド下のグラウンド内に設置する。</a:t>
            </a:r>
            <a:endParaRPr lang="en-US" altLang="ja-JP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本部席に机、いすを設置、また、競技場内放送用にマイクを設置する。</a:t>
            </a:r>
            <a:endParaRPr lang="en-US" altLang="ja-JP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グラウンド内サッカー用（フルグラウンド）ラインを使用。</a:t>
            </a:r>
            <a:endParaRPr lang="en-US" altLang="ja-JP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ミニラグビー用にグラウンド内にコーンを設置して競技エリアを分ける。</a:t>
            </a:r>
            <a:endParaRPr lang="en-US" altLang="ja-JP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選手、指導員、スタッフはグラウンド内入場可とし、保護者もグラウンド周囲での観戦を可とする。（スニーカー等平底の靴のみ入場可　</a:t>
            </a:r>
            <a:r>
              <a:rPr lang="en-US" altLang="ja-JP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対象イベントについては要検討）</a:t>
            </a:r>
            <a:endParaRPr lang="en-US" altLang="ja-JP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 eaLnBrk="1" hangingPunct="1">
              <a:buNone/>
              <a:defRPr/>
            </a:pP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＜アゼリアカップ中学生</a:t>
            </a:r>
            <a:r>
              <a:rPr lang="en-US" altLang="ja-JP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/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ラ・ガールズ＞</a:t>
            </a:r>
            <a:endParaRPr lang="en-US" altLang="ja-JP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競技用のフラッグをグラウンドに設置する。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ja-JP" altLang="en-US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ja-JP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221" name="Line 4"/>
          <p:cNvSpPr>
            <a:spLocks noChangeShapeType="1"/>
          </p:cNvSpPr>
          <p:nvPr/>
        </p:nvSpPr>
        <p:spPr bwMode="auto">
          <a:xfrm>
            <a:off x="395288" y="1341438"/>
            <a:ext cx="7777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5FDDFD93-9740-4ABA-9C86-EBDF99C40483}" type="slidenum">
              <a:rPr kumimoji="0" lang="en-US" altLang="ja-JP" smtClean="0"/>
              <a:pPr/>
              <a:t>7</a:t>
            </a:fld>
            <a:endParaRPr kumimoji="0" lang="en-US" altLang="ja-JP"/>
          </a:p>
        </p:txBody>
      </p:sp>
      <p:pic>
        <p:nvPicPr>
          <p:cNvPr id="11267" name="図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895" y="744621"/>
            <a:ext cx="6840538" cy="541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テキスト ボックス 8"/>
          <p:cNvSpPr txBox="1"/>
          <p:nvPr/>
        </p:nvSpPr>
        <p:spPr>
          <a:xfrm>
            <a:off x="3061494" y="2116138"/>
            <a:ext cx="1889919" cy="385762"/>
          </a:xfrm>
          <a:prstGeom prst="rect">
            <a:avLst/>
          </a:prstGeom>
          <a:solidFill>
            <a:srgbClr val="FFFF00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ja-JP" altLang="en-US" sz="2000" dirty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観戦席</a:t>
            </a:r>
          </a:p>
        </p:txBody>
      </p:sp>
      <p:sp>
        <p:nvSpPr>
          <p:cNvPr id="16" name="吹き出し: 四角形 9"/>
          <p:cNvSpPr/>
          <p:nvPr/>
        </p:nvSpPr>
        <p:spPr>
          <a:xfrm>
            <a:off x="5073650" y="1217613"/>
            <a:ext cx="598488" cy="303212"/>
          </a:xfrm>
          <a:prstGeom prst="wedgeRectCallout">
            <a:avLst>
              <a:gd name="adj1" fmla="val -50754"/>
              <a:gd name="adj2" fmla="val 165625"/>
            </a:avLst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ja-JP" altLang="en-US" sz="105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使用</a:t>
            </a:r>
            <a:endParaRPr lang="en-US" altLang="ja-JP" sz="105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>
              <a:defRPr/>
            </a:pPr>
            <a:r>
              <a:rPr lang="ja-JP" altLang="en-US" sz="105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トイレ</a:t>
            </a:r>
          </a:p>
        </p:txBody>
      </p:sp>
      <p:sp>
        <p:nvSpPr>
          <p:cNvPr id="17" name="テキスト ボックス 11"/>
          <p:cNvSpPr txBox="1"/>
          <p:nvPr/>
        </p:nvSpPr>
        <p:spPr>
          <a:xfrm>
            <a:off x="4465638" y="2501900"/>
            <a:ext cx="577850" cy="236538"/>
          </a:xfrm>
          <a:prstGeom prst="rect">
            <a:avLst/>
          </a:prstGeom>
          <a:solidFill>
            <a:srgbClr val="FF0000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ja-JP" altLang="en-US" sz="105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本部</a:t>
            </a:r>
          </a:p>
        </p:txBody>
      </p:sp>
      <p:sp>
        <p:nvSpPr>
          <p:cNvPr id="19" name="矢印: 上 13"/>
          <p:cNvSpPr/>
          <p:nvPr/>
        </p:nvSpPr>
        <p:spPr>
          <a:xfrm>
            <a:off x="1279055" y="4818108"/>
            <a:ext cx="381032" cy="811290"/>
          </a:xfrm>
          <a:prstGeom prst="up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ja-JP" altLang="en-US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入口①</a:t>
            </a:r>
          </a:p>
        </p:txBody>
      </p:sp>
      <p:sp>
        <p:nvSpPr>
          <p:cNvPr id="21" name="吹き出し: 四角形 15"/>
          <p:cNvSpPr/>
          <p:nvPr/>
        </p:nvSpPr>
        <p:spPr>
          <a:xfrm>
            <a:off x="2762250" y="1222375"/>
            <a:ext cx="598488" cy="307975"/>
          </a:xfrm>
          <a:prstGeom prst="wedgeRectCallout">
            <a:avLst>
              <a:gd name="adj1" fmla="val 49246"/>
              <a:gd name="adj2" fmla="val 158959"/>
            </a:avLst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ja-JP" altLang="en-US" sz="105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使用</a:t>
            </a:r>
            <a:endParaRPr lang="en-US" altLang="ja-JP" sz="105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>
              <a:defRPr/>
            </a:pPr>
            <a:r>
              <a:rPr lang="ja-JP" altLang="en-US" sz="105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トイレ</a:t>
            </a:r>
          </a:p>
        </p:txBody>
      </p:sp>
      <p:sp>
        <p:nvSpPr>
          <p:cNvPr id="11275" name="正方形/長方形 23"/>
          <p:cNvSpPr>
            <a:spLocks noChangeArrowheads="1"/>
          </p:cNvSpPr>
          <p:nvPr/>
        </p:nvSpPr>
        <p:spPr bwMode="auto">
          <a:xfrm>
            <a:off x="431800" y="141288"/>
            <a:ext cx="7308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競技場利用について</a:t>
            </a:r>
            <a:endParaRPr lang="en-US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 rot="18540436">
            <a:off x="2706476" y="2745987"/>
            <a:ext cx="239278" cy="412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 rot="2847170">
            <a:off x="5369693" y="2690173"/>
            <a:ext cx="260231" cy="41181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3984448" y="2460625"/>
            <a:ext cx="399433" cy="47791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吹き出し: 四角形 9"/>
          <p:cNvSpPr/>
          <p:nvPr/>
        </p:nvSpPr>
        <p:spPr>
          <a:xfrm>
            <a:off x="5989736" y="1973660"/>
            <a:ext cx="598488" cy="303212"/>
          </a:xfrm>
          <a:prstGeom prst="wedgeRectCallout">
            <a:avLst>
              <a:gd name="adj1" fmla="val -50754"/>
              <a:gd name="adj2" fmla="val 165625"/>
            </a:avLst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ja-JP" altLang="en-US" sz="105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使用</a:t>
            </a:r>
            <a:endParaRPr lang="en-US" altLang="ja-JP" sz="105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>
              <a:defRPr/>
            </a:pPr>
            <a:r>
              <a:rPr lang="ja-JP" altLang="en-US" sz="105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トイレ</a:t>
            </a:r>
          </a:p>
        </p:txBody>
      </p:sp>
      <p:sp>
        <p:nvSpPr>
          <p:cNvPr id="4" name="アーチ 3"/>
          <p:cNvSpPr/>
          <p:nvPr/>
        </p:nvSpPr>
        <p:spPr>
          <a:xfrm rot="2710766">
            <a:off x="3421452" y="2317468"/>
            <a:ext cx="3449438" cy="2450078"/>
          </a:xfrm>
          <a:prstGeom prst="blockArc">
            <a:avLst>
              <a:gd name="adj1" fmla="val 13336054"/>
              <a:gd name="adj2" fmla="val 20771"/>
              <a:gd name="adj3" fmla="val 19757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" name="アーチ 21"/>
          <p:cNvSpPr/>
          <p:nvPr/>
        </p:nvSpPr>
        <p:spPr>
          <a:xfrm rot="16405206">
            <a:off x="1588096" y="2199806"/>
            <a:ext cx="2633440" cy="2450078"/>
          </a:xfrm>
          <a:prstGeom prst="blockArc">
            <a:avLst>
              <a:gd name="adj1" fmla="val 13336054"/>
              <a:gd name="adj2" fmla="val 20771"/>
              <a:gd name="adj3" fmla="val 19757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49425" y="2896081"/>
            <a:ext cx="461665" cy="8040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b="1" dirty="0">
                <a:solidFill>
                  <a:srgbClr val="0066FF"/>
                </a:solidFill>
              </a:rPr>
              <a:t>観戦席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982543" y="3048481"/>
            <a:ext cx="461665" cy="8040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b="1" dirty="0">
                <a:solidFill>
                  <a:srgbClr val="0066FF"/>
                </a:solidFill>
              </a:rPr>
              <a:t>観戦席</a:t>
            </a:r>
          </a:p>
        </p:txBody>
      </p:sp>
      <p:sp>
        <p:nvSpPr>
          <p:cNvPr id="25" name="矢印: 上 13"/>
          <p:cNvSpPr/>
          <p:nvPr/>
        </p:nvSpPr>
        <p:spPr>
          <a:xfrm>
            <a:off x="1558909" y="4797152"/>
            <a:ext cx="381032" cy="832246"/>
          </a:xfrm>
          <a:prstGeom prst="upArrow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ja-JP" altLang="en-US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入口</a:t>
            </a:r>
            <a:endParaRPr lang="en-US" altLang="ja-JP" dirty="0">
              <a:solidFill>
                <a:srgbClr val="FF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>
              <a:defRPr/>
            </a:pPr>
            <a:r>
              <a:rPr lang="ja-JP" altLang="en-US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②</a:t>
            </a:r>
          </a:p>
        </p:txBody>
      </p:sp>
      <p:cxnSp>
        <p:nvCxnSpPr>
          <p:cNvPr id="8" name="直線矢印コネクタ 7"/>
          <p:cNvCxnSpPr/>
          <p:nvPr/>
        </p:nvCxnSpPr>
        <p:spPr>
          <a:xfrm flipV="1">
            <a:off x="1469571" y="3048481"/>
            <a:ext cx="133836" cy="1748671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65" name="カギ線コネクタ 11264"/>
          <p:cNvCxnSpPr>
            <a:stCxn id="25" idx="0"/>
          </p:cNvCxnSpPr>
          <p:nvPr/>
        </p:nvCxnSpPr>
        <p:spPr>
          <a:xfrm rot="5400000" flipH="1" flipV="1">
            <a:off x="1587578" y="4014397"/>
            <a:ext cx="944603" cy="620908"/>
          </a:xfrm>
          <a:prstGeom prst="bentConnector3">
            <a:avLst>
              <a:gd name="adj1" fmla="val 50000"/>
            </a:avLst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7" name="テキスト ボックス 11276"/>
          <p:cNvSpPr txBox="1"/>
          <p:nvPr/>
        </p:nvSpPr>
        <p:spPr>
          <a:xfrm>
            <a:off x="1153121" y="5816297"/>
            <a:ext cx="75965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入退場口を保護者観戦席と競技者、スタッフとは分ける。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419872" y="6310481"/>
            <a:ext cx="59046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選手、指導員、スタッフ</a:t>
            </a:r>
            <a:r>
              <a:rPr kumimoji="1"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のみ競技場内は入退場可能</a:t>
            </a:r>
            <a:endParaRPr kumimoji="1" lang="en-US" altLang="ja-JP" sz="11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トラック内へは人工芝以外での出入り及び利用禁止、アップ等の練習利用も禁止する。</a:t>
            </a:r>
          </a:p>
        </p:txBody>
      </p:sp>
      <p:sp>
        <p:nvSpPr>
          <p:cNvPr id="23" name="吹き出し: 四角形 15"/>
          <p:cNvSpPr/>
          <p:nvPr/>
        </p:nvSpPr>
        <p:spPr>
          <a:xfrm>
            <a:off x="1701800" y="1986345"/>
            <a:ext cx="598488" cy="307975"/>
          </a:xfrm>
          <a:prstGeom prst="wedgeRectCallout">
            <a:avLst>
              <a:gd name="adj1" fmla="val 49246"/>
              <a:gd name="adj2" fmla="val 158959"/>
            </a:avLst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ja-JP" altLang="en-US" sz="105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使用</a:t>
            </a:r>
            <a:endParaRPr lang="en-US" altLang="ja-JP" sz="105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>
              <a:defRPr/>
            </a:pPr>
            <a:r>
              <a:rPr lang="ja-JP" altLang="en-US" sz="105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トイレ</a:t>
            </a:r>
          </a:p>
        </p:txBody>
      </p:sp>
    </p:spTree>
    <p:extLst>
      <p:ext uri="{BB962C8B-B14F-4D97-AF65-F5344CB8AC3E}">
        <p14:creationId xmlns:p14="http://schemas.microsoft.com/office/powerpoint/2010/main" val="3268643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22B46074-2ECC-47C7-90D0-0A599129A019}" type="slidenum">
              <a:rPr kumimoji="0" lang="en-US" altLang="ja-JP" smtClean="0"/>
              <a:pPr/>
              <a:t>8</a:t>
            </a:fld>
            <a:endParaRPr kumimoji="0" lang="en-US" altLang="ja-JP"/>
          </a:p>
        </p:txBody>
      </p:sp>
      <p:pic>
        <p:nvPicPr>
          <p:cNvPr id="12291" name="図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8" y="908050"/>
            <a:ext cx="2001837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正方形/長方形 23"/>
          <p:cNvSpPr>
            <a:spLocks noChangeArrowheads="1"/>
          </p:cNvSpPr>
          <p:nvPr/>
        </p:nvSpPr>
        <p:spPr bwMode="auto">
          <a:xfrm>
            <a:off x="431800" y="141288"/>
            <a:ext cx="79565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①ラグビー体験会</a:t>
            </a:r>
            <a:endParaRPr lang="en-US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2293" name="スライド番号プレースホルダー 3"/>
          <p:cNvSpPr txBox="1">
            <a:spLocks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692150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987425" indent="-293688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281113" indent="-2921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598613" indent="-315913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0558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5130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29702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4274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CE4258AE-7CC0-4636-8573-114C6330F91C}" type="slidenum">
              <a:rPr kumimoji="0" lang="en-US" altLang="ja-JP" sz="10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kumimoji="0" lang="en-US" altLang="ja-JP" sz="1000"/>
          </a:p>
        </p:txBody>
      </p:sp>
      <p:sp>
        <p:nvSpPr>
          <p:cNvPr id="12294" name="AutoShape 111"/>
          <p:cNvSpPr>
            <a:spLocks noChangeArrowheads="1"/>
          </p:cNvSpPr>
          <p:nvPr/>
        </p:nvSpPr>
        <p:spPr bwMode="auto">
          <a:xfrm>
            <a:off x="684213" y="2346325"/>
            <a:ext cx="8280400" cy="3992563"/>
          </a:xfrm>
          <a:prstGeom prst="roundRect">
            <a:avLst>
              <a:gd name="adj" fmla="val 50000"/>
            </a:avLst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295" name="AutoShape 110"/>
          <p:cNvSpPr>
            <a:spLocks noChangeArrowheads="1"/>
          </p:cNvSpPr>
          <p:nvPr/>
        </p:nvSpPr>
        <p:spPr bwMode="auto">
          <a:xfrm>
            <a:off x="1187450" y="2754313"/>
            <a:ext cx="7204075" cy="3116262"/>
          </a:xfrm>
          <a:prstGeom prst="roundRect">
            <a:avLst>
              <a:gd name="adj" fmla="val 50000"/>
            </a:avLst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296" name="Rectangle 28"/>
          <p:cNvSpPr>
            <a:spLocks noChangeArrowheads="1"/>
          </p:cNvSpPr>
          <p:nvPr/>
        </p:nvSpPr>
        <p:spPr bwMode="auto">
          <a:xfrm>
            <a:off x="2508250" y="2781300"/>
            <a:ext cx="4735513" cy="30575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grpSp>
        <p:nvGrpSpPr>
          <p:cNvPr id="11" name="グループ化 10"/>
          <p:cNvGrpSpPr/>
          <p:nvPr/>
        </p:nvGrpSpPr>
        <p:grpSpPr>
          <a:xfrm>
            <a:off x="2860048" y="2853748"/>
            <a:ext cx="815975" cy="2698750"/>
            <a:chOff x="2676848" y="2997200"/>
            <a:chExt cx="815975" cy="2698750"/>
          </a:xfrm>
        </p:grpSpPr>
        <p:sp>
          <p:nvSpPr>
            <p:cNvPr id="2" name="正方形/長方形 1"/>
            <p:cNvSpPr/>
            <p:nvPr/>
          </p:nvSpPr>
          <p:spPr>
            <a:xfrm>
              <a:off x="2700660" y="3033713"/>
              <a:ext cx="769573" cy="6833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86" name="正方形/長方形 85"/>
            <p:cNvSpPr/>
            <p:nvPr/>
          </p:nvSpPr>
          <p:spPr>
            <a:xfrm>
              <a:off x="2700660" y="4961583"/>
              <a:ext cx="761858" cy="7275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89" name="円/楕円 88"/>
            <p:cNvSpPr/>
            <p:nvPr/>
          </p:nvSpPr>
          <p:spPr>
            <a:xfrm>
              <a:off x="2681610" y="3003550"/>
              <a:ext cx="90488" cy="11271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91" name="円/楕円 90"/>
            <p:cNvSpPr/>
            <p:nvPr/>
          </p:nvSpPr>
          <p:spPr>
            <a:xfrm>
              <a:off x="3402335" y="2997200"/>
              <a:ext cx="90488" cy="11271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96" name="円/楕円 95"/>
            <p:cNvSpPr/>
            <p:nvPr/>
          </p:nvSpPr>
          <p:spPr>
            <a:xfrm>
              <a:off x="2681610" y="3653210"/>
              <a:ext cx="90488" cy="112712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98" name="円/楕円 97"/>
            <p:cNvSpPr/>
            <p:nvPr/>
          </p:nvSpPr>
          <p:spPr>
            <a:xfrm>
              <a:off x="3402335" y="3645272"/>
              <a:ext cx="90488" cy="11271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56" name="円/楕円 155"/>
            <p:cNvSpPr/>
            <p:nvPr/>
          </p:nvSpPr>
          <p:spPr>
            <a:xfrm>
              <a:off x="2676848" y="4900712"/>
              <a:ext cx="90487" cy="112712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58" name="円/楕円 157"/>
            <p:cNvSpPr/>
            <p:nvPr/>
          </p:nvSpPr>
          <p:spPr>
            <a:xfrm>
              <a:off x="3395985" y="4894362"/>
              <a:ext cx="90488" cy="112712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61" name="円/楕円 160"/>
            <p:cNvSpPr/>
            <p:nvPr/>
          </p:nvSpPr>
          <p:spPr>
            <a:xfrm>
              <a:off x="2676848" y="5584825"/>
              <a:ext cx="90487" cy="111125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63" name="円/楕円 162"/>
            <p:cNvSpPr/>
            <p:nvPr/>
          </p:nvSpPr>
          <p:spPr>
            <a:xfrm>
              <a:off x="3395985" y="5576888"/>
              <a:ext cx="90488" cy="112712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sp>
        <p:nvSpPr>
          <p:cNvPr id="31" name="テキスト ボックス 30"/>
          <p:cNvSpPr txBox="1"/>
          <p:nvPr/>
        </p:nvSpPr>
        <p:spPr>
          <a:xfrm>
            <a:off x="2913962" y="895412"/>
            <a:ext cx="4640387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サッカー用ラインとマーカーを使用。</a:t>
            </a:r>
            <a:endParaRPr lang="en-US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defRPr/>
            </a:pP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半面程度を使用し、同時間帯にラ・ガールズ用のグラウンドを設営。</a:t>
            </a:r>
          </a:p>
        </p:txBody>
      </p:sp>
      <p:grpSp>
        <p:nvGrpSpPr>
          <p:cNvPr id="94" name="グループ化 93"/>
          <p:cNvGrpSpPr/>
          <p:nvPr/>
        </p:nvGrpSpPr>
        <p:grpSpPr>
          <a:xfrm>
            <a:off x="5076056" y="2781300"/>
            <a:ext cx="1900237" cy="3103563"/>
            <a:chOff x="5408613" y="2781300"/>
            <a:chExt cx="1900237" cy="3103563"/>
          </a:xfrm>
        </p:grpSpPr>
        <p:sp>
          <p:nvSpPr>
            <p:cNvPr id="95" name="Rectangle 30"/>
            <p:cNvSpPr>
              <a:spLocks noChangeArrowheads="1"/>
            </p:cNvSpPr>
            <p:nvPr/>
          </p:nvSpPr>
          <p:spPr bwMode="auto">
            <a:xfrm>
              <a:off x="5435600" y="2852738"/>
              <a:ext cx="1822450" cy="2944812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21" name="Line 32"/>
            <p:cNvSpPr>
              <a:spLocks noChangeShapeType="1"/>
            </p:cNvSpPr>
            <p:nvPr/>
          </p:nvSpPr>
          <p:spPr bwMode="auto">
            <a:xfrm>
              <a:off x="5435600" y="4486275"/>
              <a:ext cx="182245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2" name="Rectangle 34"/>
            <p:cNvSpPr>
              <a:spLocks noChangeArrowheads="1"/>
            </p:cNvSpPr>
            <p:nvPr/>
          </p:nvSpPr>
          <p:spPr bwMode="auto">
            <a:xfrm>
              <a:off x="5435600" y="5583238"/>
              <a:ext cx="1822450" cy="222250"/>
            </a:xfrm>
            <a:prstGeom prst="rect">
              <a:avLst/>
            </a:prstGeom>
            <a:solidFill>
              <a:srgbClr val="CCFFCC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endParaRPr lang="ja-JP" altLang="en-US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123" name="Rectangle 35"/>
            <p:cNvSpPr>
              <a:spLocks noChangeArrowheads="1"/>
            </p:cNvSpPr>
            <p:nvPr/>
          </p:nvSpPr>
          <p:spPr bwMode="auto">
            <a:xfrm>
              <a:off x="5413375" y="2852738"/>
              <a:ext cx="1822450" cy="222250"/>
            </a:xfrm>
            <a:prstGeom prst="rect">
              <a:avLst/>
            </a:prstGeom>
            <a:solidFill>
              <a:srgbClr val="CCFFCC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endParaRPr lang="ja-JP" altLang="en-US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124" name="円/楕円 123"/>
            <p:cNvSpPr/>
            <p:nvPr/>
          </p:nvSpPr>
          <p:spPr>
            <a:xfrm>
              <a:off x="5411788" y="2781300"/>
              <a:ext cx="90487" cy="11271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25" name="円/楕円 124"/>
            <p:cNvSpPr/>
            <p:nvPr/>
          </p:nvSpPr>
          <p:spPr>
            <a:xfrm>
              <a:off x="5411788" y="3035300"/>
              <a:ext cx="90487" cy="11271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36" name="円/楕円 135"/>
            <p:cNvSpPr/>
            <p:nvPr/>
          </p:nvSpPr>
          <p:spPr>
            <a:xfrm>
              <a:off x="7212013" y="2787650"/>
              <a:ext cx="90487" cy="11271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37" name="円/楕円 136"/>
            <p:cNvSpPr/>
            <p:nvPr/>
          </p:nvSpPr>
          <p:spPr>
            <a:xfrm>
              <a:off x="7212013" y="3043238"/>
              <a:ext cx="90487" cy="111125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38" name="円/楕円 137"/>
            <p:cNvSpPr/>
            <p:nvPr/>
          </p:nvSpPr>
          <p:spPr>
            <a:xfrm>
              <a:off x="5411788" y="4443413"/>
              <a:ext cx="90487" cy="112712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39" name="円/楕円 138"/>
            <p:cNvSpPr/>
            <p:nvPr/>
          </p:nvSpPr>
          <p:spPr>
            <a:xfrm>
              <a:off x="7212013" y="4451350"/>
              <a:ext cx="90487" cy="11271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40" name="円/楕円 139"/>
            <p:cNvSpPr/>
            <p:nvPr/>
          </p:nvSpPr>
          <p:spPr>
            <a:xfrm>
              <a:off x="5418138" y="5510213"/>
              <a:ext cx="90487" cy="112712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41" name="円/楕円 140"/>
            <p:cNvSpPr/>
            <p:nvPr/>
          </p:nvSpPr>
          <p:spPr>
            <a:xfrm>
              <a:off x="5418138" y="5764213"/>
              <a:ext cx="90487" cy="112712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42" name="円/楕円 141"/>
            <p:cNvSpPr/>
            <p:nvPr/>
          </p:nvSpPr>
          <p:spPr>
            <a:xfrm>
              <a:off x="7218363" y="5516563"/>
              <a:ext cx="90487" cy="112712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43" name="円/楕円 142"/>
            <p:cNvSpPr/>
            <p:nvPr/>
          </p:nvSpPr>
          <p:spPr>
            <a:xfrm>
              <a:off x="7218363" y="5772150"/>
              <a:ext cx="90487" cy="11271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44" name="円/楕円 143"/>
            <p:cNvSpPr/>
            <p:nvPr/>
          </p:nvSpPr>
          <p:spPr>
            <a:xfrm>
              <a:off x="5408613" y="3724275"/>
              <a:ext cx="90487" cy="11271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45" name="円/楕円 144"/>
            <p:cNvSpPr/>
            <p:nvPr/>
          </p:nvSpPr>
          <p:spPr>
            <a:xfrm>
              <a:off x="7208838" y="3730625"/>
              <a:ext cx="90487" cy="11271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66" name="円/楕円 165"/>
            <p:cNvSpPr/>
            <p:nvPr/>
          </p:nvSpPr>
          <p:spPr>
            <a:xfrm>
              <a:off x="5418138" y="4975225"/>
              <a:ext cx="90487" cy="11271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67" name="円/楕円 166"/>
            <p:cNvSpPr/>
            <p:nvPr/>
          </p:nvSpPr>
          <p:spPr>
            <a:xfrm>
              <a:off x="7218363" y="4981575"/>
              <a:ext cx="90487" cy="11271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sp>
        <p:nvSpPr>
          <p:cNvPr id="70" name="テキスト ボックス 69"/>
          <p:cNvSpPr txBox="1"/>
          <p:nvPr/>
        </p:nvSpPr>
        <p:spPr>
          <a:xfrm>
            <a:off x="3419872" y="6381328"/>
            <a:ext cx="59046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選手、指導員、スタッフのみ競技場内は入退場可能</a:t>
            </a:r>
            <a:endParaRPr lang="en-US" altLang="ja-JP" sz="11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トラック内へは人工芝以外での出入り及び利用禁止、アップ等の練習利用も禁止する。</a:t>
            </a:r>
          </a:p>
          <a:p>
            <a:endParaRPr lang="ja-JP" altLang="en-US" sz="11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2909597" y="3895214"/>
            <a:ext cx="770151" cy="6833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6" name="円/楕円 65"/>
          <p:cNvSpPr/>
          <p:nvPr/>
        </p:nvSpPr>
        <p:spPr>
          <a:xfrm>
            <a:off x="2843808" y="3867398"/>
            <a:ext cx="90487" cy="11271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9" name="円/楕円 68"/>
          <p:cNvSpPr/>
          <p:nvPr/>
        </p:nvSpPr>
        <p:spPr>
          <a:xfrm>
            <a:off x="3562945" y="3861048"/>
            <a:ext cx="90488" cy="11271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3" name="円/楕円 72"/>
          <p:cNvSpPr/>
          <p:nvPr/>
        </p:nvSpPr>
        <p:spPr>
          <a:xfrm>
            <a:off x="2843808" y="4551511"/>
            <a:ext cx="90487" cy="11112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5" name="円/楕円 74"/>
          <p:cNvSpPr/>
          <p:nvPr/>
        </p:nvSpPr>
        <p:spPr>
          <a:xfrm>
            <a:off x="3562945" y="4543574"/>
            <a:ext cx="90488" cy="11271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1" name="正方形/長方形 80"/>
          <p:cNvSpPr/>
          <p:nvPr/>
        </p:nvSpPr>
        <p:spPr>
          <a:xfrm>
            <a:off x="4351214" y="2048562"/>
            <a:ext cx="599483" cy="78909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" name="グループ化 9"/>
          <p:cNvGrpSpPr/>
          <p:nvPr/>
        </p:nvGrpSpPr>
        <p:grpSpPr>
          <a:xfrm>
            <a:off x="7092280" y="3522563"/>
            <a:ext cx="1173956" cy="1346597"/>
            <a:chOff x="7214394" y="3522563"/>
            <a:chExt cx="1173956" cy="1346597"/>
          </a:xfrm>
        </p:grpSpPr>
        <p:cxnSp>
          <p:nvCxnSpPr>
            <p:cNvPr id="62" name="直線コネクタ 61"/>
            <p:cNvCxnSpPr/>
            <p:nvPr/>
          </p:nvCxnSpPr>
          <p:spPr>
            <a:xfrm flipV="1">
              <a:off x="7243763" y="3522563"/>
              <a:ext cx="1144587" cy="619225"/>
            </a:xfrm>
            <a:prstGeom prst="line">
              <a:avLst/>
            </a:prstGeom>
            <a:ln w="5715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>
            <a:xfrm flipV="1">
              <a:off x="7214394" y="4249935"/>
              <a:ext cx="1144587" cy="619225"/>
            </a:xfrm>
            <a:prstGeom prst="line">
              <a:avLst/>
            </a:prstGeom>
            <a:ln w="5715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/>
            <p:cNvCxnSpPr/>
            <p:nvPr/>
          </p:nvCxnSpPr>
          <p:spPr>
            <a:xfrm>
              <a:off x="7556427" y="3933056"/>
              <a:ext cx="0" cy="764381"/>
            </a:xfrm>
            <a:prstGeom prst="line">
              <a:avLst/>
            </a:prstGeom>
            <a:ln w="381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グループ化 8"/>
          <p:cNvGrpSpPr/>
          <p:nvPr/>
        </p:nvGrpSpPr>
        <p:grpSpPr>
          <a:xfrm>
            <a:off x="1619672" y="3373785"/>
            <a:ext cx="1046854" cy="1430468"/>
            <a:chOff x="1518150" y="3373785"/>
            <a:chExt cx="1046854" cy="1430468"/>
          </a:xfrm>
        </p:grpSpPr>
        <p:cxnSp>
          <p:nvCxnSpPr>
            <p:cNvPr id="4" name="直線コネクタ 3"/>
            <p:cNvCxnSpPr/>
            <p:nvPr/>
          </p:nvCxnSpPr>
          <p:spPr>
            <a:xfrm flipH="1" flipV="1">
              <a:off x="1540272" y="3373785"/>
              <a:ext cx="1024732" cy="700980"/>
            </a:xfrm>
            <a:prstGeom prst="line">
              <a:avLst/>
            </a:prstGeom>
            <a:ln w="5715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/>
            <p:cNvCxnSpPr/>
            <p:nvPr/>
          </p:nvCxnSpPr>
          <p:spPr>
            <a:xfrm flipH="1" flipV="1">
              <a:off x="1518150" y="4103273"/>
              <a:ext cx="1024732" cy="700980"/>
            </a:xfrm>
            <a:prstGeom prst="line">
              <a:avLst/>
            </a:prstGeom>
            <a:ln w="5715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6"/>
            <p:cNvCxnSpPr/>
            <p:nvPr/>
          </p:nvCxnSpPr>
          <p:spPr>
            <a:xfrm>
              <a:off x="2265363" y="3843338"/>
              <a:ext cx="0" cy="764381"/>
            </a:xfrm>
            <a:prstGeom prst="line">
              <a:avLst/>
            </a:prstGeom>
            <a:ln w="381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正方形/長方形 78"/>
          <p:cNvSpPr/>
          <p:nvPr/>
        </p:nvSpPr>
        <p:spPr>
          <a:xfrm rot="18540436">
            <a:off x="2137617" y="2147771"/>
            <a:ext cx="421112" cy="7531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正方形/長方形 79"/>
          <p:cNvSpPr/>
          <p:nvPr/>
        </p:nvSpPr>
        <p:spPr>
          <a:xfrm rot="2847170">
            <a:off x="7135095" y="2105115"/>
            <a:ext cx="468583" cy="78154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7837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22B46074-2ECC-47C7-90D0-0A599129A019}" type="slidenum">
              <a:rPr kumimoji="0" lang="en-US" altLang="ja-JP" smtClean="0"/>
              <a:pPr/>
              <a:t>9</a:t>
            </a:fld>
            <a:endParaRPr kumimoji="0" lang="en-US" altLang="ja-JP"/>
          </a:p>
        </p:txBody>
      </p:sp>
      <p:pic>
        <p:nvPicPr>
          <p:cNvPr id="12291" name="図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8" y="908050"/>
            <a:ext cx="2001837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正方形/長方形 23"/>
          <p:cNvSpPr>
            <a:spLocks noChangeArrowheads="1"/>
          </p:cNvSpPr>
          <p:nvPr/>
        </p:nvSpPr>
        <p:spPr bwMode="auto">
          <a:xfrm>
            <a:off x="431800" y="141288"/>
            <a:ext cx="79565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③アゼリアカップ（ミルキー：幼児・低学年、ミニ：中・高学年）</a:t>
            </a:r>
            <a:endParaRPr lang="en-US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2293" name="スライド番号プレースホルダー 3"/>
          <p:cNvSpPr txBox="1">
            <a:spLocks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692150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987425" indent="-293688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281113" indent="-2921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598613" indent="-315913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0558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5130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29702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4274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CE4258AE-7CC0-4636-8573-114C6330F91C}" type="slidenum">
              <a:rPr kumimoji="0" lang="en-US" altLang="ja-JP" sz="10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kumimoji="0" lang="en-US" altLang="ja-JP" sz="1000"/>
          </a:p>
        </p:txBody>
      </p:sp>
      <p:sp>
        <p:nvSpPr>
          <p:cNvPr id="12294" name="AutoShape 111"/>
          <p:cNvSpPr>
            <a:spLocks noChangeArrowheads="1"/>
          </p:cNvSpPr>
          <p:nvPr/>
        </p:nvSpPr>
        <p:spPr bwMode="auto">
          <a:xfrm>
            <a:off x="684213" y="2346325"/>
            <a:ext cx="8280400" cy="3992563"/>
          </a:xfrm>
          <a:prstGeom prst="roundRect">
            <a:avLst>
              <a:gd name="adj" fmla="val 50000"/>
            </a:avLst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295" name="AutoShape 110"/>
          <p:cNvSpPr>
            <a:spLocks noChangeArrowheads="1"/>
          </p:cNvSpPr>
          <p:nvPr/>
        </p:nvSpPr>
        <p:spPr bwMode="auto">
          <a:xfrm>
            <a:off x="1187450" y="2754313"/>
            <a:ext cx="7204075" cy="3116262"/>
          </a:xfrm>
          <a:prstGeom prst="roundRect">
            <a:avLst>
              <a:gd name="adj" fmla="val 50000"/>
            </a:avLst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296" name="Rectangle 28"/>
          <p:cNvSpPr>
            <a:spLocks noChangeArrowheads="1"/>
          </p:cNvSpPr>
          <p:nvPr/>
        </p:nvSpPr>
        <p:spPr bwMode="auto">
          <a:xfrm>
            <a:off x="2508250" y="2781300"/>
            <a:ext cx="4735513" cy="30575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grpSp>
        <p:nvGrpSpPr>
          <p:cNvPr id="11" name="グループ化 10"/>
          <p:cNvGrpSpPr/>
          <p:nvPr/>
        </p:nvGrpSpPr>
        <p:grpSpPr>
          <a:xfrm>
            <a:off x="2820864" y="2924944"/>
            <a:ext cx="1535112" cy="2698750"/>
            <a:chOff x="2676848" y="2997200"/>
            <a:chExt cx="1535112" cy="2698750"/>
          </a:xfrm>
        </p:grpSpPr>
        <p:sp>
          <p:nvSpPr>
            <p:cNvPr id="2" name="正方形/長方形 1"/>
            <p:cNvSpPr/>
            <p:nvPr/>
          </p:nvSpPr>
          <p:spPr>
            <a:xfrm>
              <a:off x="2700660" y="3033713"/>
              <a:ext cx="1420813" cy="6833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86" name="正方形/長方形 85"/>
            <p:cNvSpPr/>
            <p:nvPr/>
          </p:nvSpPr>
          <p:spPr>
            <a:xfrm>
              <a:off x="2700660" y="4941416"/>
              <a:ext cx="1490663" cy="7275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89" name="円/楕円 88"/>
            <p:cNvSpPr/>
            <p:nvPr/>
          </p:nvSpPr>
          <p:spPr>
            <a:xfrm>
              <a:off x="2681610" y="3003550"/>
              <a:ext cx="90488" cy="11271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90" name="円/楕円 89"/>
            <p:cNvSpPr/>
            <p:nvPr/>
          </p:nvSpPr>
          <p:spPr>
            <a:xfrm>
              <a:off x="2834010" y="3003550"/>
              <a:ext cx="90488" cy="11271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91" name="円/楕円 90"/>
            <p:cNvSpPr/>
            <p:nvPr/>
          </p:nvSpPr>
          <p:spPr>
            <a:xfrm>
              <a:off x="3402335" y="2997200"/>
              <a:ext cx="90488" cy="11271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92" name="円/楕円 91"/>
            <p:cNvSpPr/>
            <p:nvPr/>
          </p:nvSpPr>
          <p:spPr>
            <a:xfrm>
              <a:off x="4121473" y="2997200"/>
              <a:ext cx="90487" cy="11271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93" name="円/楕円 92"/>
            <p:cNvSpPr/>
            <p:nvPr/>
          </p:nvSpPr>
          <p:spPr>
            <a:xfrm>
              <a:off x="3996060" y="2997200"/>
              <a:ext cx="90488" cy="11271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96" name="円/楕円 95"/>
            <p:cNvSpPr/>
            <p:nvPr/>
          </p:nvSpPr>
          <p:spPr>
            <a:xfrm>
              <a:off x="2681610" y="3653210"/>
              <a:ext cx="90488" cy="112712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97" name="円/楕円 96"/>
            <p:cNvSpPr/>
            <p:nvPr/>
          </p:nvSpPr>
          <p:spPr>
            <a:xfrm>
              <a:off x="2834010" y="3652813"/>
              <a:ext cx="90488" cy="112712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98" name="円/楕円 97"/>
            <p:cNvSpPr/>
            <p:nvPr/>
          </p:nvSpPr>
          <p:spPr>
            <a:xfrm>
              <a:off x="3402335" y="3645272"/>
              <a:ext cx="90488" cy="11271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99" name="円/楕円 98"/>
            <p:cNvSpPr/>
            <p:nvPr/>
          </p:nvSpPr>
          <p:spPr>
            <a:xfrm>
              <a:off x="4121473" y="3645272"/>
              <a:ext cx="90487" cy="11271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00" name="円/楕円 99"/>
            <p:cNvSpPr/>
            <p:nvPr/>
          </p:nvSpPr>
          <p:spPr>
            <a:xfrm>
              <a:off x="3996060" y="3645272"/>
              <a:ext cx="90488" cy="11271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56" name="円/楕円 155"/>
            <p:cNvSpPr/>
            <p:nvPr/>
          </p:nvSpPr>
          <p:spPr>
            <a:xfrm>
              <a:off x="2676848" y="4900712"/>
              <a:ext cx="90487" cy="112712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57" name="円/楕円 156"/>
            <p:cNvSpPr/>
            <p:nvPr/>
          </p:nvSpPr>
          <p:spPr>
            <a:xfrm>
              <a:off x="2829248" y="4900712"/>
              <a:ext cx="90487" cy="112712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58" name="円/楕円 157"/>
            <p:cNvSpPr/>
            <p:nvPr/>
          </p:nvSpPr>
          <p:spPr>
            <a:xfrm>
              <a:off x="3395985" y="4894362"/>
              <a:ext cx="90488" cy="112712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59" name="円/楕円 158"/>
            <p:cNvSpPr/>
            <p:nvPr/>
          </p:nvSpPr>
          <p:spPr>
            <a:xfrm>
              <a:off x="4116710" y="4894362"/>
              <a:ext cx="90488" cy="112712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60" name="円/楕円 159"/>
            <p:cNvSpPr/>
            <p:nvPr/>
          </p:nvSpPr>
          <p:spPr>
            <a:xfrm>
              <a:off x="3991298" y="4894362"/>
              <a:ext cx="90487" cy="112712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61" name="円/楕円 160"/>
            <p:cNvSpPr/>
            <p:nvPr/>
          </p:nvSpPr>
          <p:spPr>
            <a:xfrm>
              <a:off x="2676848" y="5584825"/>
              <a:ext cx="90487" cy="111125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62" name="円/楕円 161"/>
            <p:cNvSpPr/>
            <p:nvPr/>
          </p:nvSpPr>
          <p:spPr>
            <a:xfrm>
              <a:off x="2829248" y="5584825"/>
              <a:ext cx="90487" cy="111125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63" name="円/楕円 162"/>
            <p:cNvSpPr/>
            <p:nvPr/>
          </p:nvSpPr>
          <p:spPr>
            <a:xfrm>
              <a:off x="3395985" y="5576888"/>
              <a:ext cx="90488" cy="112712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64" name="円/楕円 163"/>
            <p:cNvSpPr/>
            <p:nvPr/>
          </p:nvSpPr>
          <p:spPr>
            <a:xfrm>
              <a:off x="4116710" y="5576888"/>
              <a:ext cx="90488" cy="112712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65" name="円/楕円 164"/>
            <p:cNvSpPr/>
            <p:nvPr/>
          </p:nvSpPr>
          <p:spPr>
            <a:xfrm>
              <a:off x="3991298" y="5576888"/>
              <a:ext cx="90487" cy="112712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sp>
        <p:nvSpPr>
          <p:cNvPr id="31" name="テキスト ボックス 30"/>
          <p:cNvSpPr txBox="1"/>
          <p:nvPr/>
        </p:nvSpPr>
        <p:spPr>
          <a:xfrm>
            <a:off x="2913962" y="895412"/>
            <a:ext cx="4640387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グラウンドは一部サッカー用ラインを使用。ライン以外はマーカーにて試合エリアを分ける。</a:t>
            </a:r>
          </a:p>
        </p:txBody>
      </p:sp>
      <p:grpSp>
        <p:nvGrpSpPr>
          <p:cNvPr id="94" name="グループ化 93"/>
          <p:cNvGrpSpPr/>
          <p:nvPr/>
        </p:nvGrpSpPr>
        <p:grpSpPr>
          <a:xfrm>
            <a:off x="5076056" y="2781300"/>
            <a:ext cx="1900237" cy="3103563"/>
            <a:chOff x="5408613" y="2781300"/>
            <a:chExt cx="1900237" cy="3103563"/>
          </a:xfrm>
        </p:grpSpPr>
        <p:sp>
          <p:nvSpPr>
            <p:cNvPr id="95" name="Rectangle 30"/>
            <p:cNvSpPr>
              <a:spLocks noChangeArrowheads="1"/>
            </p:cNvSpPr>
            <p:nvPr/>
          </p:nvSpPr>
          <p:spPr bwMode="auto">
            <a:xfrm>
              <a:off x="5435600" y="2852738"/>
              <a:ext cx="1822450" cy="2944812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21" name="Line 32"/>
            <p:cNvSpPr>
              <a:spLocks noChangeShapeType="1"/>
            </p:cNvSpPr>
            <p:nvPr/>
          </p:nvSpPr>
          <p:spPr bwMode="auto">
            <a:xfrm>
              <a:off x="5435600" y="4486275"/>
              <a:ext cx="182245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2" name="Rectangle 34"/>
            <p:cNvSpPr>
              <a:spLocks noChangeArrowheads="1"/>
            </p:cNvSpPr>
            <p:nvPr/>
          </p:nvSpPr>
          <p:spPr bwMode="auto">
            <a:xfrm>
              <a:off x="5435600" y="5583238"/>
              <a:ext cx="1822450" cy="222250"/>
            </a:xfrm>
            <a:prstGeom prst="rect">
              <a:avLst/>
            </a:prstGeom>
            <a:solidFill>
              <a:srgbClr val="CCFFCC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endParaRPr lang="ja-JP" altLang="en-US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123" name="Rectangle 35"/>
            <p:cNvSpPr>
              <a:spLocks noChangeArrowheads="1"/>
            </p:cNvSpPr>
            <p:nvPr/>
          </p:nvSpPr>
          <p:spPr bwMode="auto">
            <a:xfrm>
              <a:off x="5413375" y="2852738"/>
              <a:ext cx="1822450" cy="222250"/>
            </a:xfrm>
            <a:prstGeom prst="rect">
              <a:avLst/>
            </a:prstGeom>
            <a:solidFill>
              <a:srgbClr val="CCFFCC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endParaRPr lang="ja-JP" altLang="en-US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124" name="円/楕円 123"/>
            <p:cNvSpPr/>
            <p:nvPr/>
          </p:nvSpPr>
          <p:spPr>
            <a:xfrm>
              <a:off x="5411788" y="2781300"/>
              <a:ext cx="90487" cy="11271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25" name="円/楕円 124"/>
            <p:cNvSpPr/>
            <p:nvPr/>
          </p:nvSpPr>
          <p:spPr>
            <a:xfrm>
              <a:off x="5411788" y="3035300"/>
              <a:ext cx="90487" cy="11271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36" name="円/楕円 135"/>
            <p:cNvSpPr/>
            <p:nvPr/>
          </p:nvSpPr>
          <p:spPr>
            <a:xfrm>
              <a:off x="7212013" y="2787650"/>
              <a:ext cx="90487" cy="11271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37" name="円/楕円 136"/>
            <p:cNvSpPr/>
            <p:nvPr/>
          </p:nvSpPr>
          <p:spPr>
            <a:xfrm>
              <a:off x="7212013" y="3043238"/>
              <a:ext cx="90487" cy="111125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38" name="円/楕円 137"/>
            <p:cNvSpPr/>
            <p:nvPr/>
          </p:nvSpPr>
          <p:spPr>
            <a:xfrm>
              <a:off x="5411788" y="4443413"/>
              <a:ext cx="90487" cy="112712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39" name="円/楕円 138"/>
            <p:cNvSpPr/>
            <p:nvPr/>
          </p:nvSpPr>
          <p:spPr>
            <a:xfrm>
              <a:off x="7212013" y="4451350"/>
              <a:ext cx="90487" cy="11271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40" name="円/楕円 139"/>
            <p:cNvSpPr/>
            <p:nvPr/>
          </p:nvSpPr>
          <p:spPr>
            <a:xfrm>
              <a:off x="5418138" y="5510213"/>
              <a:ext cx="90487" cy="112712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41" name="円/楕円 140"/>
            <p:cNvSpPr/>
            <p:nvPr/>
          </p:nvSpPr>
          <p:spPr>
            <a:xfrm>
              <a:off x="5418138" y="5764213"/>
              <a:ext cx="90487" cy="112712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42" name="円/楕円 141"/>
            <p:cNvSpPr/>
            <p:nvPr/>
          </p:nvSpPr>
          <p:spPr>
            <a:xfrm>
              <a:off x="7218363" y="5516563"/>
              <a:ext cx="90487" cy="112712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43" name="円/楕円 142"/>
            <p:cNvSpPr/>
            <p:nvPr/>
          </p:nvSpPr>
          <p:spPr>
            <a:xfrm>
              <a:off x="7218363" y="5772150"/>
              <a:ext cx="90487" cy="11271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44" name="円/楕円 143"/>
            <p:cNvSpPr/>
            <p:nvPr/>
          </p:nvSpPr>
          <p:spPr>
            <a:xfrm>
              <a:off x="5408613" y="3724275"/>
              <a:ext cx="90487" cy="11271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45" name="円/楕円 144"/>
            <p:cNvSpPr/>
            <p:nvPr/>
          </p:nvSpPr>
          <p:spPr>
            <a:xfrm>
              <a:off x="7208838" y="3730625"/>
              <a:ext cx="90487" cy="11271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66" name="円/楕円 165"/>
            <p:cNvSpPr/>
            <p:nvPr/>
          </p:nvSpPr>
          <p:spPr>
            <a:xfrm>
              <a:off x="5418138" y="4975225"/>
              <a:ext cx="90487" cy="11271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67" name="円/楕円 166"/>
            <p:cNvSpPr/>
            <p:nvPr/>
          </p:nvSpPr>
          <p:spPr>
            <a:xfrm>
              <a:off x="7218363" y="4981575"/>
              <a:ext cx="90487" cy="11271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sp>
        <p:nvSpPr>
          <p:cNvPr id="70" name="テキスト ボックス 69"/>
          <p:cNvSpPr txBox="1"/>
          <p:nvPr/>
        </p:nvSpPr>
        <p:spPr>
          <a:xfrm>
            <a:off x="3419872" y="6381328"/>
            <a:ext cx="59046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選手、指導員、スタッフのみ競技場内は入退場可能</a:t>
            </a:r>
            <a:endParaRPr lang="en-US" altLang="ja-JP" sz="11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トラック内へは人工芝以外での出入り及び利用禁止、アップ等の練習利用も禁止する。</a:t>
            </a:r>
          </a:p>
          <a:p>
            <a:endParaRPr lang="ja-JP" altLang="en-US" sz="11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2866107" y="3897809"/>
            <a:ext cx="1420813" cy="6833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6" name="円/楕円 65"/>
          <p:cNvSpPr/>
          <p:nvPr/>
        </p:nvSpPr>
        <p:spPr>
          <a:xfrm>
            <a:off x="2843808" y="3867398"/>
            <a:ext cx="90487" cy="11271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7" name="円/楕円 66"/>
          <p:cNvSpPr/>
          <p:nvPr/>
        </p:nvSpPr>
        <p:spPr>
          <a:xfrm>
            <a:off x="2996208" y="3867398"/>
            <a:ext cx="90487" cy="11271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9" name="円/楕円 68"/>
          <p:cNvSpPr/>
          <p:nvPr/>
        </p:nvSpPr>
        <p:spPr>
          <a:xfrm>
            <a:off x="3562945" y="3861048"/>
            <a:ext cx="90488" cy="11271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1" name="円/楕円 70"/>
          <p:cNvSpPr/>
          <p:nvPr/>
        </p:nvSpPr>
        <p:spPr>
          <a:xfrm>
            <a:off x="4283670" y="3861048"/>
            <a:ext cx="90488" cy="11271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2" name="円/楕円 71"/>
          <p:cNvSpPr/>
          <p:nvPr/>
        </p:nvSpPr>
        <p:spPr>
          <a:xfrm>
            <a:off x="4158258" y="3861048"/>
            <a:ext cx="90487" cy="11271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3" name="円/楕円 72"/>
          <p:cNvSpPr/>
          <p:nvPr/>
        </p:nvSpPr>
        <p:spPr>
          <a:xfrm>
            <a:off x="2843808" y="4551511"/>
            <a:ext cx="90487" cy="11112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4" name="円/楕円 73"/>
          <p:cNvSpPr/>
          <p:nvPr/>
        </p:nvSpPr>
        <p:spPr>
          <a:xfrm>
            <a:off x="2996208" y="4551511"/>
            <a:ext cx="90487" cy="11112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5" name="円/楕円 74"/>
          <p:cNvSpPr/>
          <p:nvPr/>
        </p:nvSpPr>
        <p:spPr>
          <a:xfrm>
            <a:off x="3562945" y="4543574"/>
            <a:ext cx="90488" cy="11271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6" name="円/楕円 75"/>
          <p:cNvSpPr/>
          <p:nvPr/>
        </p:nvSpPr>
        <p:spPr>
          <a:xfrm>
            <a:off x="4283670" y="4543574"/>
            <a:ext cx="90488" cy="11271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7" name="円/楕円 76"/>
          <p:cNvSpPr/>
          <p:nvPr/>
        </p:nvSpPr>
        <p:spPr>
          <a:xfrm>
            <a:off x="4158258" y="4543574"/>
            <a:ext cx="90487" cy="11271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1" name="正方形/長方形 80"/>
          <p:cNvSpPr/>
          <p:nvPr/>
        </p:nvSpPr>
        <p:spPr>
          <a:xfrm>
            <a:off x="4351214" y="2048562"/>
            <a:ext cx="599483" cy="78909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" name="グループ化 9"/>
          <p:cNvGrpSpPr/>
          <p:nvPr/>
        </p:nvGrpSpPr>
        <p:grpSpPr>
          <a:xfrm>
            <a:off x="7092280" y="3522563"/>
            <a:ext cx="1173956" cy="1346597"/>
            <a:chOff x="7214394" y="3522563"/>
            <a:chExt cx="1173956" cy="1346597"/>
          </a:xfrm>
        </p:grpSpPr>
        <p:cxnSp>
          <p:nvCxnSpPr>
            <p:cNvPr id="62" name="直線コネクタ 61"/>
            <p:cNvCxnSpPr/>
            <p:nvPr/>
          </p:nvCxnSpPr>
          <p:spPr>
            <a:xfrm flipV="1">
              <a:off x="7243763" y="3522563"/>
              <a:ext cx="1144587" cy="619225"/>
            </a:xfrm>
            <a:prstGeom prst="line">
              <a:avLst/>
            </a:prstGeom>
            <a:ln w="5715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>
            <a:xfrm flipV="1">
              <a:off x="7214394" y="4249935"/>
              <a:ext cx="1144587" cy="619225"/>
            </a:xfrm>
            <a:prstGeom prst="line">
              <a:avLst/>
            </a:prstGeom>
            <a:ln w="5715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/>
            <p:cNvCxnSpPr/>
            <p:nvPr/>
          </p:nvCxnSpPr>
          <p:spPr>
            <a:xfrm>
              <a:off x="7556427" y="3933056"/>
              <a:ext cx="0" cy="764381"/>
            </a:xfrm>
            <a:prstGeom prst="line">
              <a:avLst/>
            </a:prstGeom>
            <a:ln w="381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グループ化 8"/>
          <p:cNvGrpSpPr/>
          <p:nvPr/>
        </p:nvGrpSpPr>
        <p:grpSpPr>
          <a:xfrm>
            <a:off x="1619672" y="3373785"/>
            <a:ext cx="1046854" cy="1430468"/>
            <a:chOff x="1518150" y="3373785"/>
            <a:chExt cx="1046854" cy="1430468"/>
          </a:xfrm>
        </p:grpSpPr>
        <p:cxnSp>
          <p:nvCxnSpPr>
            <p:cNvPr id="4" name="直線コネクタ 3"/>
            <p:cNvCxnSpPr/>
            <p:nvPr/>
          </p:nvCxnSpPr>
          <p:spPr>
            <a:xfrm flipH="1" flipV="1">
              <a:off x="1540272" y="3373785"/>
              <a:ext cx="1024732" cy="700980"/>
            </a:xfrm>
            <a:prstGeom prst="line">
              <a:avLst/>
            </a:prstGeom>
            <a:ln w="5715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/>
            <p:cNvCxnSpPr/>
            <p:nvPr/>
          </p:nvCxnSpPr>
          <p:spPr>
            <a:xfrm flipH="1" flipV="1">
              <a:off x="1518150" y="4103273"/>
              <a:ext cx="1024732" cy="700980"/>
            </a:xfrm>
            <a:prstGeom prst="line">
              <a:avLst/>
            </a:prstGeom>
            <a:ln w="5715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6"/>
            <p:cNvCxnSpPr/>
            <p:nvPr/>
          </p:nvCxnSpPr>
          <p:spPr>
            <a:xfrm>
              <a:off x="2265363" y="3843338"/>
              <a:ext cx="0" cy="764381"/>
            </a:xfrm>
            <a:prstGeom prst="line">
              <a:avLst/>
            </a:prstGeom>
            <a:ln w="381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正方形/長方形 78"/>
          <p:cNvSpPr/>
          <p:nvPr/>
        </p:nvSpPr>
        <p:spPr>
          <a:xfrm rot="18540436">
            <a:off x="2137617" y="2147771"/>
            <a:ext cx="421112" cy="7531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正方形/長方形 79"/>
          <p:cNvSpPr/>
          <p:nvPr/>
        </p:nvSpPr>
        <p:spPr>
          <a:xfrm rot="2847170">
            <a:off x="7135095" y="2105115"/>
            <a:ext cx="468583" cy="78154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4194033"/>
      </p:ext>
    </p:extLst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23365</TotalTime>
  <Words>1126</Words>
  <Application>Microsoft Office PowerPoint</Application>
  <PresentationFormat>画面に合わせる (4:3)</PresentationFormat>
  <Paragraphs>144</Paragraphs>
  <Slides>13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13</vt:i4>
      </vt:variant>
    </vt:vector>
  </HeadingPairs>
  <TitlesOfParts>
    <vt:vector size="23" baseType="lpstr">
      <vt:lpstr>HGPｺﾞｼｯｸE</vt:lpstr>
      <vt:lpstr>HGP創英角ｺﾞｼｯｸUB</vt:lpstr>
      <vt:lpstr>HGP創英角ﾎﾟｯﾌﾟ体</vt:lpstr>
      <vt:lpstr>HG創英角ｺﾞｼｯｸUB</vt:lpstr>
      <vt:lpstr>Arial</vt:lpstr>
      <vt:lpstr>Calibri</vt:lpstr>
      <vt:lpstr>Calibri Light</vt:lpstr>
      <vt:lpstr>Wingdings</vt:lpstr>
      <vt:lpstr>Network</vt:lpstr>
      <vt:lpstr>デザインの設定</vt:lpstr>
      <vt:lpstr>とどろきラグビーフェスティバル ２０２３</vt:lpstr>
      <vt:lpstr>1．大会予定</vt:lpstr>
      <vt:lpstr>2．大会内容</vt:lpstr>
      <vt:lpstr>3．開催日時</vt:lpstr>
      <vt:lpstr>4．参加予定人数</vt:lpstr>
      <vt:lpstr>5．競技場内の設営について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6．競技場で注意する事項</vt:lpstr>
      <vt:lpstr>PowerPoint プレゼンテーション</vt:lpstr>
    </vt:vector>
  </TitlesOfParts>
  <Company>NTT-COM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Katsumi Ito（伊藤克実）</dc:creator>
  <cp:lastModifiedBy>博紀 佐藤</cp:lastModifiedBy>
  <cp:revision>161</cp:revision>
  <cp:lastPrinted>2017-10-07T03:21:40Z</cp:lastPrinted>
  <dcterms:created xsi:type="dcterms:W3CDTF">2012-11-02T07:09:40Z</dcterms:created>
  <dcterms:modified xsi:type="dcterms:W3CDTF">2023-12-01T11:30:46Z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情報管理区分">
    <vt:lpwstr>管理区分外</vt:lpwstr>
  </property>
  <property fmtid="{D5CDD505-2E9C-101B-9397-08002B2CF9AE}" pid="3" name="文書区分">
    <vt:lpwstr/>
  </property>
  <property fmtid="{D5CDD505-2E9C-101B-9397-08002B2CF9AE}" pid="4" name="情報管理責任者所属">
    <vt:lpwstr/>
  </property>
  <property fmtid="{D5CDD505-2E9C-101B-9397-08002B2CF9AE}" pid="5" name="情報管理責任者役職">
    <vt:lpwstr/>
  </property>
  <property fmtid="{D5CDD505-2E9C-101B-9397-08002B2CF9AE}" pid="6" name="情報管理責任者氏名">
    <vt:lpwstr/>
  </property>
  <property fmtid="{D5CDD505-2E9C-101B-9397-08002B2CF9AE}" pid="7" name="情報管理責任者メールアドレス">
    <vt:lpwstr/>
  </property>
  <property fmtid="{D5CDD505-2E9C-101B-9397-08002B2CF9AE}" pid="8" name="作成年月日">
    <vt:lpwstr>2012/11/02</vt:lpwstr>
  </property>
  <property fmtid="{D5CDD505-2E9C-101B-9397-08002B2CF9AE}" pid="9" name="守秘管理期限">
    <vt:lpwstr>無期限</vt:lpwstr>
  </property>
  <property fmtid="{D5CDD505-2E9C-101B-9397-08002B2CF9AE}" pid="10" name="廃棄期限">
    <vt:lpwstr>2013/11/01</vt:lpwstr>
  </property>
  <property fmtid="{D5CDD505-2E9C-101B-9397-08002B2CF9AE}" pid="11" name="作成者所属">
    <vt:lpwstr/>
  </property>
  <property fmtid="{D5CDD505-2E9C-101B-9397-08002B2CF9AE}" pid="12" name="作成者氏名">
    <vt:lpwstr/>
  </property>
  <property fmtid="{D5CDD505-2E9C-101B-9397-08002B2CF9AE}" pid="13" name="作成者メールアドレス">
    <vt:lpwstr/>
  </property>
  <property fmtid="{D5CDD505-2E9C-101B-9397-08002B2CF9AE}" pid="14" name="文書ID">
    <vt:lpwstr/>
  </property>
  <property fmtid="{D5CDD505-2E9C-101B-9397-08002B2CF9AE}" pid="15" name="配布番号">
    <vt:lpwstr/>
  </property>
  <property fmtid="{D5CDD505-2E9C-101B-9397-08002B2CF9AE}" pid="16" name="配布先">
    <vt:lpwstr/>
  </property>
</Properties>
</file>